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2" r:id="rId2"/>
    <p:sldId id="333" r:id="rId3"/>
    <p:sldId id="334" r:id="rId4"/>
    <p:sldId id="335" r:id="rId5"/>
    <p:sldId id="341" r:id="rId6"/>
    <p:sldId id="336" r:id="rId7"/>
    <p:sldId id="343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9900CC"/>
    <a:srgbClr val="0000FF"/>
    <a:srgbClr val="AFD7FF"/>
    <a:srgbClr val="FF66FF"/>
    <a:srgbClr val="33CCFF"/>
    <a:srgbClr val="3DCF25"/>
    <a:srgbClr val="FFFF66"/>
    <a:srgbClr val="AA4248"/>
    <a:srgbClr val="32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10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1F2F22-FA93-2C1D-045F-EFBBEBC070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C0771-EDB7-563B-6BB9-CB2DD9D065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F5D2-DDCF-47CE-8937-CFD7DB5768B6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BC9D7-121A-7531-775E-0AC100659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BE9C7-31E9-DC08-D231-0A689448B2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F44-F24B-44F3-9172-F41BC0377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30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09B36-3B6F-40A1-BB68-9FEF5751EF5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1F2F2-9D06-4294-A4DD-3E243FC5C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1CE6-1F6E-4C42-8961-1AFCE5A7A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A2DD1-0C80-5F4E-9059-CAAF61E48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63D6-7A7E-7E44-825E-F49FB823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76B1-A693-4033-850E-2D4DE52A3677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958C-FE30-4D4D-B0F4-5AE1C058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DB3E-71D9-0948-A2CB-B03B6EE9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565" y="6524046"/>
            <a:ext cx="27432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defRPr>
            </a:lvl1pPr>
          </a:lstStyle>
          <a:p>
            <a:fld id="{D1D8157B-235E-D847-A4D5-B0CDD5EC7F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758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A033-6350-204C-B9C3-229F1C2A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A0F03-6A28-9948-8ADC-5D9FD544F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A5031-1217-3C4A-93B3-E826BD68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CAEA-50FD-445A-9D68-610A76438FB3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97CEB-CDE7-4748-A0F8-4195E4C1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4A3F-F334-E145-A5AE-A7B6105D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011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C8080-9FD9-D948-AB24-1ABD33A43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08191-67C4-B84E-81AD-D163D76A6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04F-B540-A341-9CC5-DC6D0DA6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B58-247C-4EBC-A8C1-6DB9961EB38A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A5596-3017-1946-A2EA-9ECFA7B8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33D4E-2163-B743-BCC2-1ED95CE3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574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5E92-F70E-BD41-94C5-0AD5CB3A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C0E55-40AA-E74E-94B6-4379863A7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8E3A8-921C-284E-8735-1B0C0A03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F799-BDF6-4677-AB3F-0515AC56D3A0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47C6C-B9E7-2749-8939-5F73EAE1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7E32-394D-AC4A-9073-2DFF2EA9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6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1B65-10DE-5D4A-98A2-868054EB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E6957-8351-494A-A59D-BD81E8E8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55F75-8B20-F340-9A69-B573EC0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81F4-C877-4DF5-96C3-8A25DFB152D8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13D25-ADB5-894E-9143-4AF17173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ED13-9C44-FC45-B69C-B82EE3D9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7465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DFAF2-4A66-7D49-A1D7-65E18D07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FD90-AD7E-C647-BDEF-8BA4D2EC3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8E8D6-3B48-F549-A36F-2B9B97926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AEE96-D1C8-8741-917C-0447040F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C58-34A4-4E76-8C90-9323FF6776D7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13840-D156-5940-8224-8EDBFDA9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00137-0A8D-7846-9405-0B33D07B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404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E8D2-BCF8-9B4D-87B8-1CF11014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FB0D2-3A50-784C-ABE8-ABCBBD256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633CD-B42C-7E48-A3A9-88428C59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61F4-BC61-BC4D-A744-163C854D1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E7622-BAC4-B84F-A5D9-21DD86CED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C147-5730-DA4E-81D5-439B4E29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2C11-0F8B-4ACB-8A38-F3B1723C22EB}" type="datetime1">
              <a:rPr lang="en-US" smtClean="0"/>
              <a:t>8/29/2024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4F5B8-D1C9-9C4F-9901-B2A9273F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B73A2-D698-1D4E-B454-892B01C4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39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CC9E-875A-D046-8039-ED98366E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E8D49-4CEF-C248-B220-E8CF243F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3173-83F3-453A-8E6B-E9BF7ABECBD9}" type="datetime1">
              <a:rPr lang="en-US" smtClean="0"/>
              <a:t>8/29/2024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512F0-332D-E146-ABE7-800249CF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4FAED-1BED-DD4B-B660-199F4F49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83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D0CC8-E4CB-F64C-92ED-07010E9E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992D-CCA3-4FA0-8241-7131ED62B0AA}" type="datetime1">
              <a:rPr lang="en-US" smtClean="0"/>
              <a:t>8/29/2024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CD85D-7713-FD4E-9E66-D8B16514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AA489-E022-324B-B42F-538B93F3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340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79B6-6A3E-3344-BE24-94B1C42F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A5C62-4CD7-2B4B-AC8B-9A03552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650BC-B030-6F4D-A88C-C53EEDF54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07016-67F3-974D-9A43-5BC8F896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D953-7B9E-4921-AB1B-E21EDCA6F515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35C13-EBFC-274C-8E53-4E42FC88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5E310-EE66-454E-9EF3-0816E162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09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013C-BF2E-8D48-8228-8538D2EE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FC286-40EB-F84B-B67F-CF3F60E53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B9E83-D039-614F-B62B-1EA429B29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90F9E-2BA0-9747-92C7-C32518EE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95BB-F3A3-445A-97D8-CE1869612CA9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F238-BC3A-4D48-8365-F0AA6A4B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D4D91-D9CE-B943-824A-7408529E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90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0C54C-3A6A-354D-B23B-2815C3AC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FCEB0-69DF-5E47-AE99-015C0064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0D03C-7479-2846-9DAE-15223453B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958-E2F6-4E4A-BF03-B1B50355E97D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0CA0-0D0A-4445-9180-17035D178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3000-07EB-B94B-9D01-3EEE2CA96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0819" y="64668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9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D62F1B-C667-1547-206F-4BBA39650377}"/>
              </a:ext>
            </a:extLst>
          </p:cNvPr>
          <p:cNvSpPr txBox="1">
            <a:spLocks/>
          </p:cNvSpPr>
          <p:nvPr/>
        </p:nvSpPr>
        <p:spPr>
          <a:xfrm>
            <a:off x="9185565" y="65240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6BD3ACC-B965-75B9-1A2E-27E152A0303C}"/>
              </a:ext>
            </a:extLst>
          </p:cNvPr>
          <p:cNvSpPr txBox="1">
            <a:spLocks/>
          </p:cNvSpPr>
          <p:nvPr/>
        </p:nvSpPr>
        <p:spPr>
          <a:xfrm>
            <a:off x="9185565" y="65240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D0B3A7-E94F-CB1C-88C6-2D4A79603C0D}"/>
              </a:ext>
            </a:extLst>
          </p:cNvPr>
          <p:cNvSpPr txBox="1">
            <a:spLocks/>
          </p:cNvSpPr>
          <p:nvPr/>
        </p:nvSpPr>
        <p:spPr>
          <a:xfrm>
            <a:off x="9185565" y="65240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3D9E188F-5285-143D-8113-32FC768D37DA}"/>
              </a:ext>
            </a:extLst>
          </p:cNvPr>
          <p:cNvSpPr txBox="1"/>
          <p:nvPr/>
        </p:nvSpPr>
        <p:spPr>
          <a:xfrm>
            <a:off x="1302393" y="2531305"/>
            <a:ext cx="9587214" cy="1760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แบบฟอร์ม</a:t>
            </a: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ทบทวนเป้าหมายผลสัมฤทธิ์ ตัวชี้วัด และกลยุทธ์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การพัฒนามหาวิทยาลัยราชภัฏนครราชสีมา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ประจำปีงบประมาณ พ.ศ. 2568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7" name="รูปภาพ 6" descr="รูปภาพประกอบด้วย สัญลักษณ์, ยอด, เครื่องหมายการค้า, เครื่องหมาย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A41C7218-CB5F-3BD9-35E6-69D1C00D9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026" y="543970"/>
            <a:ext cx="1635888" cy="2067026"/>
          </a:xfrm>
          <a:prstGeom prst="rect">
            <a:avLst/>
          </a:prstGeom>
        </p:spPr>
      </p:pic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8F0A0DDA-5DE8-5962-37A9-6A1DBFAACC38}"/>
              </a:ext>
            </a:extLst>
          </p:cNvPr>
          <p:cNvSpPr txBox="1"/>
          <p:nvPr/>
        </p:nvSpPr>
        <p:spPr>
          <a:xfrm>
            <a:off x="10833904" y="312516"/>
            <a:ext cx="99257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กลุ่มที่ 5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14D42-AA47-F642-5B4E-96A4928D954C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47CA7114-D8BE-D0F1-6F16-5A60B454ACAA}"/>
              </a:ext>
            </a:extLst>
          </p:cNvPr>
          <p:cNvSpPr txBox="1"/>
          <p:nvPr/>
        </p:nvSpPr>
        <p:spPr>
          <a:xfrm>
            <a:off x="1360268" y="4852979"/>
            <a:ext cx="97232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ยุทธศาสตร์ที่ 5 </a:t>
            </a:r>
            <a:r>
              <a:rPr lang="th-TH" sz="26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การพัฒนาระบบบริหารจัดการให้มีสมรรถนะสูงมีธรรมา</a:t>
            </a:r>
            <a:r>
              <a:rPr lang="th-TH" sz="26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ภิ</a:t>
            </a:r>
            <a:r>
              <a:rPr lang="th-TH" sz="26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บาล และมีความเป็นสากล</a:t>
            </a:r>
            <a:endParaRPr lang="en-US" sz="2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671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62AF1D0-4C74-5F7B-E683-70DA341CFF20}"/>
              </a:ext>
            </a:extLst>
          </p:cNvPr>
          <p:cNvSpPr txBox="1"/>
          <p:nvPr/>
        </p:nvSpPr>
        <p:spPr>
          <a:xfrm>
            <a:off x="1391856" y="504028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เป้าประสงค์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Objectives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20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566EEC0A-604F-0C25-BE62-FD6F75497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102825"/>
              </p:ext>
            </p:extLst>
          </p:nvPr>
        </p:nvGraphicFramePr>
        <p:xfrm>
          <a:off x="856527" y="1314357"/>
          <a:ext cx="10799179" cy="4937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82227">
                  <a:extLst>
                    <a:ext uri="{9D8B030D-6E8A-4147-A177-3AD203B41FA5}">
                      <a16:colId xmlns:a16="http://schemas.microsoft.com/office/drawing/2014/main" val="3045714514"/>
                    </a:ext>
                  </a:extLst>
                </a:gridCol>
                <a:gridCol w="5416952">
                  <a:extLst>
                    <a:ext uri="{9D8B030D-6E8A-4147-A177-3AD203B41FA5}">
                      <a16:colId xmlns:a16="http://schemas.microsoft.com/office/drawing/2014/main" val="3032705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เป้าประสงค์/เป้าหมาย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เดิม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ข้อเสนอเป้าประสงค์/เป้าหมาย</a:t>
                      </a:r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ใหม่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585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เป็นมหาวิทยาลัยแห่งการพัฒนาอย่างยั่งยืน มีสมรรถนะสูง สภาพแวดล้อมเอื้อต่อการปฏิบัติงาน มีธรรมา</a:t>
                      </a:r>
                      <a:r>
                        <a:rPr lang="th-TH" sz="2000" b="0" kern="1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ภิ</a:t>
                      </a:r>
                      <a:r>
                        <a:rPr lang="th-TH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บาล มีความเป็นสากล และทันต่อการเปลี่ยนแปลง</a:t>
                      </a:r>
                    </a:p>
                    <a:p>
                      <a:endParaRPr lang="th-TH" sz="2000" b="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b="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b="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b="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b="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335392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247FF60-68F0-7C4A-836D-A1ED944862C1}"/>
              </a:ext>
            </a:extLst>
          </p:cNvPr>
          <p:cNvSpPr txBox="1">
            <a:spLocks/>
          </p:cNvSpPr>
          <p:nvPr/>
        </p:nvSpPr>
        <p:spPr>
          <a:xfrm>
            <a:off x="9185565" y="65240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D8157B-235E-D847-A4D5-B0CDD5EC7FE4}" type="slidenum">
              <a:rPr lang="x-none" smtClean="0"/>
              <a:pPr/>
              <a:t>2</a:t>
            </a:fld>
            <a:endParaRPr lang="x-none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16092E-C74C-1052-1B21-8E0803D6B4AE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108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3</a:t>
            </a:fld>
            <a:endParaRPr lang="x-none" dirty="0"/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772B4790-CA86-E400-697C-9CD396E30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55485"/>
              </p:ext>
            </p:extLst>
          </p:nvPr>
        </p:nvGraphicFramePr>
        <p:xfrm>
          <a:off x="714654" y="837840"/>
          <a:ext cx="11169569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90572">
                  <a:extLst>
                    <a:ext uri="{9D8B030D-6E8A-4147-A177-3AD203B41FA5}">
                      <a16:colId xmlns:a16="http://schemas.microsoft.com/office/drawing/2014/main" val="3994560675"/>
                    </a:ext>
                  </a:extLst>
                </a:gridCol>
                <a:gridCol w="5578997">
                  <a:extLst>
                    <a:ext uri="{9D8B030D-6E8A-4147-A177-3AD203B41FA5}">
                      <a16:colId xmlns:a16="http://schemas.microsoft.com/office/drawing/2014/main" val="166109233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กลยุทธ์/แนวทาง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ข้อเสนอกลยุทธ์/แนวทาง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346345050"/>
                  </a:ext>
                </a:extLst>
              </a:tr>
              <a:tr h="4183979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พัฒนาระบบและกลไกการทำงานด้วยนวัตกรรมการบริหารและเทคโนโลยีดิจิทัล เพื่อการเป็น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Digital University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ยกระดับคุณภาพบุคลากรทั้งสายวิชาการและสายสนับสนุนให้สามารถทำงานแบบบูรณาการทั้งในหน่วยงานและข้ามหน่วยงานอย่างมีประสิทธิภาพ 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ทบทวนและปรับปรุงกฎ ระเบียบ ข้อบังคับ ประกาศ เพื่อความคล่องตัว รองรับการจัดหารายได้และการเป็นมหาวิทยาลัยแห่งการเรียนรู้ตลอดชีวิต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ปฏิรูปโครงสร้างมหาวิทยาลัยให้กระชับ เหมาะสมกับสภาวการณ์ปัจจุบัน และบริหารจัดการด้วยหลักธรรมา</a:t>
                      </a:r>
                      <a:r>
                        <a:rPr lang="th-TH" sz="2000" kern="1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ภิ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บาล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สร้างสภาพแวดล้อมที่เอื้อต่อการปฏิบัติงานของบุคลากรและการเรียนรู้ของนักศึกษา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เพิ่มประสิทธิภาพระบบสวัสดิการและสิทธิประโยชน์ของบุคลากร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บริหารจัดการทรัพย์สินของมหาวิทยาลัยให้เกิดรายได้ คุ้มค่า และประโยชน์สูงสุด เพื่อสร้างเสถียรภาพทางการเงิน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พัฒนาสู่การเป็นมหาวิทยาลัยสีเขียว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Green University) 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 พัฒนามหาวิทยาลัยตามแนวทาง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Sustainable Development Goals : SDGs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150130181"/>
                  </a:ext>
                </a:extLst>
              </a:tr>
            </a:tbl>
          </a:graphicData>
        </a:graphic>
      </p:graphicFrame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A6AF6BE-4856-6200-1364-DCF6D6404650}"/>
              </a:ext>
            </a:extLst>
          </p:cNvPr>
          <p:cNvSpPr txBox="1"/>
          <p:nvPr/>
        </p:nvSpPr>
        <p:spPr>
          <a:xfrm>
            <a:off x="1252960" y="214659"/>
            <a:ext cx="30296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กลยุทธ์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/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แนวทาง</a:t>
            </a:r>
            <a:endParaRPr lang="en-US" sz="3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13AF3B6-67D4-F535-510D-07458909356F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7122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4</a:t>
            </a:fld>
            <a:endParaRPr lang="x-none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DB78D29C-21B6-48DD-DF3B-DAF08A38F541}"/>
              </a:ext>
            </a:extLst>
          </p:cNvPr>
          <p:cNvSpPr txBox="1"/>
          <p:nvPr/>
        </p:nvSpPr>
        <p:spPr>
          <a:xfrm>
            <a:off x="1241385" y="327389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ตัวชี้วัดความสำเร็จ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(Key Result)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981D64E4-006A-0F2B-0717-CC04A47DD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44647"/>
              </p:ext>
            </p:extLst>
          </p:nvPr>
        </p:nvGraphicFramePr>
        <p:xfrm>
          <a:off x="389678" y="1014312"/>
          <a:ext cx="11250595" cy="55520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96576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938774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938962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12719">
                  <a:extLst>
                    <a:ext uri="{9D8B030D-6E8A-4147-A177-3AD203B41FA5}">
                      <a16:colId xmlns:a16="http://schemas.microsoft.com/office/drawing/2014/main" val="1049252871"/>
                    </a:ext>
                  </a:extLst>
                </a:gridCol>
                <a:gridCol w="3185107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93129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93129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92199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KR1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ระดับความสำเร็จของการเป็นมหาวิทยาลัยดิจิทัล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ระดับ</a:t>
                      </a:r>
                    </a:p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(5 ระดับ) 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KR2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ร้อยละของบุคลากรที่ได้รับการพัฒนาและนำมาปฏิบัติงานได้จริง 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92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55.49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KR3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ระดับความสำเร็จในการปฏิรูปกฎ ระเบียบ และโครงสร้างของมหาวิทยาลัย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ระดับ</a:t>
                      </a:r>
                    </a:p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(5 ระดับ) 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KR4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ความพึงพอใจของนักศึกษา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และบุคลากรด้านการจัดการสภาพแวดล้อมของมหาวิทยาลัย 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คะแนนเฉลี่ย (เต็ม 5)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4.20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405437136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7477236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29927491"/>
                  </a:ext>
                </a:extLst>
              </a:tr>
            </a:tbl>
          </a:graphicData>
        </a:graphic>
      </p:graphicFrame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DE29106-0653-1EA0-9720-BCE841F4EDD9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49269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5</a:t>
            </a:fld>
            <a:endParaRPr lang="x-none"/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1A567B4-4A4A-2A2A-E5F4-2CAFB4FF2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48319"/>
              </p:ext>
            </p:extLst>
          </p:nvPr>
        </p:nvGraphicFramePr>
        <p:xfrm>
          <a:off x="608720" y="970519"/>
          <a:ext cx="11250594" cy="55625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66718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8356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978272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299824">
                  <a:extLst>
                    <a:ext uri="{9D8B030D-6E8A-4147-A177-3AD203B41FA5}">
                      <a16:colId xmlns:a16="http://schemas.microsoft.com/office/drawing/2014/main" val="4010102146"/>
                    </a:ext>
                  </a:extLst>
                </a:gridCol>
                <a:gridCol w="3100700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90105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90105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9179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KR5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ความพึงพอใจด้านสวัสดิการและสิทธิประโยชน์ของบุคลากร 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คะแนนเฉลี่ย (เต็ม 5)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4.20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4.32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463564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KR6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ร้อยละของรายได้ที่เพิ่มขึ้น 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รายได้จาการบริหารทรัพย์สิน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 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415370310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รายได้จากการบริการวิชาการ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 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88373327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KR7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ร้อยละความสำเร็จของการดำเนินงานตามแผนปฏิบัติราชการประจำปีของมหาวิทยาลัย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32.61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7887468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8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611548463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0221391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2489315"/>
                  </a:ext>
                </a:extLst>
              </a:tr>
            </a:tbl>
          </a:graphicData>
        </a:graphic>
      </p:graphicFrame>
      <p:sp>
        <p:nvSpPr>
          <p:cNvPr id="3" name="Freeform 11">
            <a:extLst>
              <a:ext uri="{FF2B5EF4-FFF2-40B4-BE49-F238E27FC236}">
                <a16:creationId xmlns:a16="http://schemas.microsoft.com/office/drawing/2014/main" id="{670B366B-51B0-187A-6BE1-4194491010A4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E4FEBB-F113-EBD4-4B3D-C9E57623D594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9E96F488-9DB5-214D-E7C9-8BAE75093C35}"/>
              </a:ext>
            </a:extLst>
          </p:cNvPr>
          <p:cNvSpPr txBox="1"/>
          <p:nvPr/>
        </p:nvSpPr>
        <p:spPr>
          <a:xfrm>
            <a:off x="8930172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</p:spTree>
    <p:extLst>
      <p:ext uri="{BB962C8B-B14F-4D97-AF65-F5344CB8AC3E}">
        <p14:creationId xmlns:p14="http://schemas.microsoft.com/office/powerpoint/2010/main" val="100554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6</a:t>
            </a:fld>
            <a:endParaRPr lang="x-none"/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1A567B4-4A4A-2A2A-E5F4-2CAFB4FF2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50101"/>
              </p:ext>
            </p:extLst>
          </p:nvPr>
        </p:nvGraphicFramePr>
        <p:xfrm>
          <a:off x="277792" y="1123434"/>
          <a:ext cx="11674122" cy="51557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4737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810227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844952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79929">
                  <a:extLst>
                    <a:ext uri="{9D8B030D-6E8A-4147-A177-3AD203B41FA5}">
                      <a16:colId xmlns:a16="http://schemas.microsoft.com/office/drawing/2014/main" val="3095407331"/>
                    </a:ext>
                  </a:extLst>
                </a:gridCol>
                <a:gridCol w="3422252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90105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90105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9179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KR8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ผลการจัดอันดับมหาวิทยาลัยสีเขียว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Green University Ranking)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อันดับ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700 - 800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454676831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KR9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ผลคะแนนการประเมินคุณธรรมและความโปร่งใสของหน่วยงานภาครัฐ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ITA )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87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89.21</a:t>
                      </a:r>
                    </a:p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(ประกาศ </a:t>
                      </a:r>
                    </a:p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ณ 30 ก.ค.67)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463564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KR10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ผลการจัดอันดับ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THE Impact Ranking SDG 4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การศึกษาที่เท่าเทียม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Quality Education) 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อันดับ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601 - 800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601 - 800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415370310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883733272"/>
                  </a:ext>
                </a:extLst>
              </a:tr>
            </a:tbl>
          </a:graphicData>
        </a:graphic>
      </p:graphicFrame>
      <p:sp>
        <p:nvSpPr>
          <p:cNvPr id="3" name="Freeform 11">
            <a:extLst>
              <a:ext uri="{FF2B5EF4-FFF2-40B4-BE49-F238E27FC236}">
                <a16:creationId xmlns:a16="http://schemas.microsoft.com/office/drawing/2014/main" id="{670B366B-51B0-187A-6BE1-4194491010A4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21F770-942D-D16B-1985-C7FCF8D9B378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C84BF6D3-2AF0-DD03-206E-D4856765B134}"/>
              </a:ext>
            </a:extLst>
          </p:cNvPr>
          <p:cNvSpPr txBox="1"/>
          <p:nvPr/>
        </p:nvSpPr>
        <p:spPr>
          <a:xfrm>
            <a:off x="8953322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</p:spTree>
    <p:extLst>
      <p:ext uri="{BB962C8B-B14F-4D97-AF65-F5344CB8AC3E}">
        <p14:creationId xmlns:p14="http://schemas.microsoft.com/office/powerpoint/2010/main" val="208950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7</a:t>
            </a:fld>
            <a:endParaRPr lang="x-none"/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1A567B4-4A4A-2A2A-E5F4-2CAFB4FF2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894360"/>
              </p:ext>
            </p:extLst>
          </p:nvPr>
        </p:nvGraphicFramePr>
        <p:xfrm>
          <a:off x="354075" y="1042409"/>
          <a:ext cx="11250594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66718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8356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808113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65813">
                  <a:extLst>
                    <a:ext uri="{9D8B030D-6E8A-4147-A177-3AD203B41FA5}">
                      <a16:colId xmlns:a16="http://schemas.microsoft.com/office/drawing/2014/main" val="1193982476"/>
                    </a:ext>
                  </a:extLst>
                </a:gridCol>
                <a:gridCol w="3204870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90105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90105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9179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KR11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ผลการจัดอันดับ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THE Impact Ranking SDG 17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การเป็นหุ้นส่วนความร่วมมือต่อการพัฒนาที่ยั่งยืน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Partnerships for the Goals)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อันดับ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601 - 800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1000+</a:t>
                      </a:r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454676831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KR12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ความพึงพอใจต่อการรับรู้ข่าวสารของมหาวิทยาลัย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คะแนนเฉลี่ย (เต็ม 5)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4.00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463564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415370310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883733272"/>
                  </a:ext>
                </a:extLst>
              </a:tr>
            </a:tbl>
          </a:graphicData>
        </a:graphic>
      </p:graphicFrame>
      <p:sp>
        <p:nvSpPr>
          <p:cNvPr id="3" name="Freeform 11">
            <a:extLst>
              <a:ext uri="{FF2B5EF4-FFF2-40B4-BE49-F238E27FC236}">
                <a16:creationId xmlns:a16="http://schemas.microsoft.com/office/drawing/2014/main" id="{670B366B-51B0-187A-6BE1-4194491010A4}"/>
              </a:ext>
            </a:extLst>
          </p:cNvPr>
          <p:cNvSpPr/>
          <p:nvPr/>
        </p:nvSpPr>
        <p:spPr>
          <a:xfrm flipH="1" flipV="1">
            <a:off x="869540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9BEA760-4856-0043-61F6-E8BB80A6910C}"/>
              </a:ext>
            </a:extLst>
          </p:cNvPr>
          <p:cNvSpPr txBox="1"/>
          <p:nvPr/>
        </p:nvSpPr>
        <p:spPr>
          <a:xfrm>
            <a:off x="9011197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C70718-71C1-E4AD-F139-D314A162790E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537861410"/>
      </p:ext>
    </p:extLst>
  </p:cSld>
  <p:clrMapOvr>
    <a:masterClrMapping/>
  </p:clrMapOvr>
</p:sld>
</file>

<file path=ppt/theme/theme1.xml><?xml version="1.0" encoding="utf-8"?>
<a:theme xmlns:a="http://schemas.openxmlformats.org/drawingml/2006/main" name="NRRU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AF80CE7-67E6-D44A-860D-135BE851D4C8}" vid="{EFC7E05B-9621-764A-AFA1-4E4BC2E981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NRRU-PowerPoint-Template</Template>
  <TotalTime>1523</TotalTime>
  <Words>735</Words>
  <Application>Microsoft Office PowerPoint</Application>
  <PresentationFormat>แบบจอกว้าง</PresentationFormat>
  <Paragraphs>186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DB Helvethaica X</vt:lpstr>
      <vt:lpstr>Kanit</vt:lpstr>
      <vt:lpstr>TH SarabunPSK</vt:lpstr>
      <vt:lpstr>Times New Roman</vt:lpstr>
      <vt:lpstr>NRRU-PowerPoint-Template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</dc:creator>
  <cp:lastModifiedBy>Sonruthai Wanlila</cp:lastModifiedBy>
  <cp:revision>49</cp:revision>
  <dcterms:created xsi:type="dcterms:W3CDTF">2022-01-19T01:38:16Z</dcterms:created>
  <dcterms:modified xsi:type="dcterms:W3CDTF">2024-08-29T03:30:25Z</dcterms:modified>
</cp:coreProperties>
</file>