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340" r:id="rId2"/>
    <p:sldId id="333" r:id="rId3"/>
    <p:sldId id="334" r:id="rId4"/>
    <p:sldId id="335" r:id="rId5"/>
    <p:sldId id="336" r:id="rId6"/>
  </p:sldIdLst>
  <p:sldSz cx="12192000" cy="6858000"/>
  <p:notesSz cx="6858000" cy="9144000"/>
  <p:defaultTextStyle>
    <a:defPPr>
      <a:defRPr lang="x-non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33"/>
    <a:srgbClr val="9900CC"/>
    <a:srgbClr val="0000FF"/>
    <a:srgbClr val="AFD7FF"/>
    <a:srgbClr val="FF66FF"/>
    <a:srgbClr val="33CCFF"/>
    <a:srgbClr val="3DCF25"/>
    <a:srgbClr val="FFFF66"/>
    <a:srgbClr val="AA4248"/>
    <a:srgbClr val="3273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809" autoAdjust="0"/>
    <p:restoredTop sz="96327"/>
  </p:normalViewPr>
  <p:slideViewPr>
    <p:cSldViewPr snapToGrid="0" snapToObjects="1">
      <p:cViewPr varScale="1">
        <p:scale>
          <a:sx n="83" d="100"/>
          <a:sy n="83" d="100"/>
        </p:scale>
        <p:origin x="738" y="60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78" d="100"/>
          <a:sy n="78" d="100"/>
        </p:scale>
        <p:origin x="3108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291F2F22-FA93-2C1D-045F-EFBBEBC0708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92C0771-EDB7-563B-6BB9-CB2DD9D0652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FFF5D2-DDCF-47CE-8937-CFD7DB5768B6}" type="datetimeFigureOut">
              <a:rPr lang="en-US" smtClean="0"/>
              <a:t>8/27/2024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03BC9D7-121A-7531-775E-0AC1006592D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5DBE9C7-31E9-DC08-D231-0A689448B26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47BF44-F24B-44F3-9172-F41BC0377B6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66303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009B36-3B6F-40A1-BB68-9FEF5751EF5D}" type="datetimeFigureOut">
              <a:rPr lang="en-US" smtClean="0"/>
              <a:t>8/27/2024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49"/>
            <a:ext cx="5486400" cy="360045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41F2F2-9D06-4294-A4DD-3E243FC5CC2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14735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FB1CE6-1F6E-4C42-8961-1AFCE5A7AC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  <a:endParaRPr lang="x-non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79A2DD1-0C80-5F4E-9059-CAAF61E487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h-TH"/>
              <a:t>คลิกเพื่อแก้ไขลักษณะชื่อเรื่องรองต้นแบบ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C263D6-7A7E-7E44-825E-F49FB82340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A76B1-A693-4033-850E-2D4DE52A3677}" type="datetime1">
              <a:rPr lang="en-US" smtClean="0"/>
              <a:t>8/27/2024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C1958C-FE30-4D4D-B0F4-5AE1C05859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54DB3E-71D9-0948-A2CB-B03B6EE968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85565" y="6524046"/>
            <a:ext cx="2743200" cy="365125"/>
          </a:xfrm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DB Helvethaica X" panose="02000506090000020004" pitchFamily="2" charset="-34"/>
                <a:cs typeface="DB Helvethaica X" panose="02000506090000020004" pitchFamily="2" charset="-34"/>
              </a:defRPr>
            </a:lvl1pPr>
          </a:lstStyle>
          <a:p>
            <a:fld id="{D1D8157B-235E-D847-A4D5-B0CDD5EC7FE4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1375804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B4A033-6350-204C-B9C3-229F1C2A3F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  <a:endParaRPr lang="x-non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95A0F03-6A28-9948-8ADC-5D9FD544F3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9A5031-1217-3C4A-93B3-E826BD686C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0CAEA-50FD-445A-9D68-610A76438FB3}" type="datetime1">
              <a:rPr lang="en-US" smtClean="0"/>
              <a:t>8/27/2024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397CEB-CDE7-4748-A0F8-4195E4C1A2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2C4A3F-F334-E145-A5AE-A7B6105DD2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8157B-235E-D847-A4D5-B0CDD5EC7FE4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41001128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3EC8080-9FD9-D948-AB24-1ABD33A4377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h-TH"/>
              <a:t>คลิกเพื่อแก้ไขลักษณะชื่อเรื่องต้นแบบ</a:t>
            </a:r>
            <a:endParaRPr lang="x-non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B408191-67C4-B84E-81AD-D163D76A6B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56804F-B540-A341-9CC5-DC6D0DA6C1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5BB58-247C-4EBC-A8C1-6DB9961EB38A}" type="datetime1">
              <a:rPr lang="en-US" smtClean="0"/>
              <a:t>8/27/2024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CA5596-3017-1946-A2EA-9ECFA7B8DB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533D4E-2163-B743-BCC2-1ED95CE337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8157B-235E-D847-A4D5-B0CDD5EC7FE4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2157484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585E92-F70E-BD41-94C5-0AD5CB3A19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  <a:endParaRPr lang="x-non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FC0E55-40AA-E74E-94B6-4379863A7D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98E3A8-921C-284E-8735-1B0C0A036C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3F799-BDF6-4677-AB3F-0515AC56D3A0}" type="datetime1">
              <a:rPr lang="en-US" smtClean="0"/>
              <a:t>8/27/2024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A47C6C-B9E7-2749-8939-5F73EAE12F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787E32-394D-AC4A-9073-2DFF2EA988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8157B-235E-D847-A4D5-B0CDD5EC7FE4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6361841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381B65-10DE-5D4A-98A2-868054EB34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  <a:endParaRPr lang="x-non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4AE6957-8351-494A-A59D-BD81E8E822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D55F75-8B20-F340-9A69-B573EC0369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481F4-C877-4DF5-96C3-8A25DFB152D8}" type="datetime1">
              <a:rPr lang="en-US" smtClean="0"/>
              <a:t>8/27/2024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113D25-ADB5-894E-9143-4AF1717307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61ED13-9C44-FC45-B69C-B82EE3D900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8157B-235E-D847-A4D5-B0CDD5EC7FE4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474654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4DFAF2-4A66-7D49-A1D7-65E18D076B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  <a:endParaRPr lang="x-non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EBFD90-AD7E-C647-BDEF-8BA4D2EC3A1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x-non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528E8D6-3B48-F549-A36F-2B9B979264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x-non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5AEE96-D1C8-8741-917C-0447040F94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FEC58-34A4-4E76-8C90-9323FF6776D7}" type="datetime1">
              <a:rPr lang="en-US" smtClean="0"/>
              <a:t>8/27/2024</a:t>
            </a:fld>
            <a:endParaRPr lang="x-non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713840-D156-5940-8224-8EDBFDA9AA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A00137-0A8D-7846-9405-0B33D07B29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8157B-235E-D847-A4D5-B0CDD5EC7FE4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8440446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7DE8D2-BCF8-9B4D-87B8-1CF11014F3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  <a:endParaRPr lang="x-non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7FB0D2-3A50-784C-ABE8-ABCBBD256C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56633CD-B42C-7E48-A3A9-88428C5987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x-non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04A61F4-BC61-BC4D-A744-163C854D183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B6E7622-BAC4-B84F-A5D9-21DD86CED9A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x-non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E82C147-5730-DA4E-81D5-439B4E2979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E2C11-0F8B-4ACB-8A38-F3B1723C22EB}" type="datetime1">
              <a:rPr lang="en-US" smtClean="0"/>
              <a:t>8/27/2024</a:t>
            </a:fld>
            <a:endParaRPr lang="x-non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D04F5B8-D1C9-9C4F-9901-B2A9273F2B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88B73A2-D698-1D4E-B454-892B01C449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8157B-235E-D847-A4D5-B0CDD5EC7FE4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283927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46CC9E-875A-D046-8039-ED98366ED2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  <a:endParaRPr lang="x-non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F9E8D49-4CEF-C248-B220-E8CF243FE2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73173-83F3-453A-8E6B-E9BF7ABECBD9}" type="datetime1">
              <a:rPr lang="en-US" smtClean="0"/>
              <a:t>8/27/2024</a:t>
            </a:fld>
            <a:endParaRPr lang="x-non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83512F0-332D-E146-ABE7-800249CF91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64FAED-1BED-DD4B-B660-199F4F4961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8157B-235E-D847-A4D5-B0CDD5EC7FE4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4258379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42D0CC8-E4CB-F64C-92ED-07010E9E4D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7992D-CCA3-4FA0-8241-7131ED62B0AA}" type="datetime1">
              <a:rPr lang="en-US" smtClean="0"/>
              <a:t>8/27/2024</a:t>
            </a:fld>
            <a:endParaRPr lang="x-non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C1CD85D-7713-FD4E-9E66-D8B1651433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C1AA489-E022-324B-B42F-538B93F3D5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8157B-235E-D847-A4D5-B0CDD5EC7FE4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5234071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5979B6-6A3E-3344-BE24-94B1C42FC8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  <a:endParaRPr lang="x-non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7A5C62-4CD7-2B4B-AC8B-9A03552FBA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x-non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6E650BC-B030-6F4D-A88C-C53EEDF54A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E07016-67F3-974D-9A43-5BC8F896D9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DD953-7B9E-4921-AB1B-E21EDCA6F515}" type="datetime1">
              <a:rPr lang="en-US" smtClean="0"/>
              <a:t>8/27/2024</a:t>
            </a:fld>
            <a:endParaRPr lang="x-non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D635C13-EBFC-274C-8E53-4E42FC889A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95E310-EE66-454E-9EF3-0816E162E3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8157B-235E-D847-A4D5-B0CDD5EC7FE4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6209956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BB013C-BF2E-8D48-8228-8538D2EE60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  <a:endParaRPr lang="x-non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9BFC286-40EB-F84B-B67F-CF3F60E53E6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h-TH"/>
              <a:t>คลิกไอคอนเพื่อเพิ่มรูปภาพ</a:t>
            </a:r>
            <a:endParaRPr lang="x-non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CB9E83-D039-614F-B62B-1EA429B299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990F9E-2BA0-9747-92C7-C32518EE6A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795BB-F3A3-445A-97D8-CE1869612CA9}" type="datetime1">
              <a:rPr lang="en-US" smtClean="0"/>
              <a:t>8/27/2024</a:t>
            </a:fld>
            <a:endParaRPr lang="x-non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1CF238-BC3A-4D48-8365-F0AA6A4B41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FD4D91-D9CE-B943-824A-7408529E7F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8157B-235E-D847-A4D5-B0CDD5EC7FE4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5390596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F50C54C-3A6A-354D-B23B-2815C3ACDB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/>
              <a:t>คลิกเพื่อแก้ไขลักษณะชื่อเรื่องต้นแบบ</a:t>
            </a:r>
            <a:endParaRPr lang="x-non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2EFCEB0-69DF-5E47-AE99-015C0064FF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20D03C-7479-2846-9DAE-15223453BEE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7A8958-E2F6-4E4A-BF03-B1B50355E97D}" type="datetime1">
              <a:rPr lang="en-US" smtClean="0"/>
              <a:t>8/27/2024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110CA0-0D0A-4445-9180-17035D178E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303000-07EB-B94B-9D01-3EEE2CA9671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970819" y="646689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D8157B-235E-D847-A4D5-B0CDD5EC7FE4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134916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x-non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5FA233-E371-9624-3DF5-D37D622DAF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8157B-235E-D847-A4D5-B0CDD5EC7FE4}" type="slidenum">
              <a:rPr lang="x-none" smtClean="0"/>
              <a:pPr/>
              <a:t>1</a:t>
            </a:fld>
            <a:endParaRPr lang="x-none"/>
          </a:p>
        </p:txBody>
      </p:sp>
      <p:sp>
        <p:nvSpPr>
          <p:cNvPr id="2" name="Slide Number Placeholder 5">
            <a:extLst>
              <a:ext uri="{FF2B5EF4-FFF2-40B4-BE49-F238E27FC236}">
                <a16:creationId xmlns:a16="http://schemas.microsoft.com/office/drawing/2014/main" id="{762B2D23-9A23-2614-7A75-99C6B81A9170}"/>
              </a:ext>
            </a:extLst>
          </p:cNvPr>
          <p:cNvSpPr txBox="1">
            <a:spLocks/>
          </p:cNvSpPr>
          <p:nvPr/>
        </p:nvSpPr>
        <p:spPr>
          <a:xfrm>
            <a:off x="9185565" y="652404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x-none"/>
            </a:defPPr>
            <a:lvl1pPr marL="0" algn="r" defTabSz="914400" rtl="0" eaLnBrk="1" latinLnBrk="0" hangingPunct="1">
              <a:defRPr sz="2000" kern="1200">
                <a:solidFill>
                  <a:schemeClr val="tx1"/>
                </a:solidFill>
                <a:latin typeface="DB Helvethaica X" panose="02000506090000020004" pitchFamily="2" charset="-34"/>
                <a:ea typeface="+mn-ea"/>
                <a:cs typeface="DB Helvethaica X" panose="02000506090000020004" pitchFamily="2" charset="-34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1D8157B-235E-D847-A4D5-B0CDD5EC7FE4}" type="slidenum">
              <a:rPr lang="x-none" smtClean="0"/>
              <a:pPr/>
              <a:t>1</a:t>
            </a:fld>
            <a:endParaRPr lang="x-none"/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6D34C595-46A1-37A8-77AF-C78AD62F58D1}"/>
              </a:ext>
            </a:extLst>
          </p:cNvPr>
          <p:cNvSpPr txBox="1">
            <a:spLocks/>
          </p:cNvSpPr>
          <p:nvPr/>
        </p:nvSpPr>
        <p:spPr>
          <a:xfrm>
            <a:off x="9185565" y="652404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x-none"/>
            </a:defPPr>
            <a:lvl1pPr marL="0" algn="r" defTabSz="914400" rtl="0" eaLnBrk="1" latinLnBrk="0" hangingPunct="1">
              <a:defRPr sz="2000" kern="1200">
                <a:solidFill>
                  <a:schemeClr val="tx1"/>
                </a:solidFill>
                <a:latin typeface="DB Helvethaica X" panose="02000506090000020004" pitchFamily="2" charset="-34"/>
                <a:ea typeface="+mn-ea"/>
                <a:cs typeface="DB Helvethaica X" panose="02000506090000020004" pitchFamily="2" charset="-34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1D8157B-235E-D847-A4D5-B0CDD5EC7FE4}" type="slidenum">
              <a:rPr lang="x-none" smtClean="0"/>
              <a:pPr/>
              <a:t>1</a:t>
            </a:fld>
            <a:endParaRPr lang="x-none"/>
          </a:p>
        </p:txBody>
      </p:sp>
      <p:sp>
        <p:nvSpPr>
          <p:cNvPr id="7" name="กล่องข้อความ 6">
            <a:extLst>
              <a:ext uri="{FF2B5EF4-FFF2-40B4-BE49-F238E27FC236}">
                <a16:creationId xmlns:a16="http://schemas.microsoft.com/office/drawing/2014/main" id="{657C589E-CA33-A5CE-031E-D382C73D9BC6}"/>
              </a:ext>
            </a:extLst>
          </p:cNvPr>
          <p:cNvSpPr txBox="1"/>
          <p:nvPr/>
        </p:nvSpPr>
        <p:spPr>
          <a:xfrm>
            <a:off x="10833904" y="312516"/>
            <a:ext cx="992579" cy="5232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th-TH" sz="2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กลุ่มที่ 4</a:t>
            </a:r>
            <a:endParaRPr lang="en-US" sz="28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55BAC27A-AF6B-2A5C-DE20-740C3332B3D3}"/>
              </a:ext>
            </a:extLst>
          </p:cNvPr>
          <p:cNvSpPr txBox="1">
            <a:spLocks/>
          </p:cNvSpPr>
          <p:nvPr/>
        </p:nvSpPr>
        <p:spPr>
          <a:xfrm>
            <a:off x="7821594" y="6557059"/>
            <a:ext cx="3799394" cy="29738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/>
          <a:lstStyle>
            <a:defPPr>
              <a:defRPr lang="x-none"/>
            </a:defPPr>
            <a:lvl1pPr marL="0" algn="r" defTabSz="914400" rtl="0" eaLnBrk="1" latinLnBrk="0" hangingPunct="1">
              <a:defRPr sz="2000" kern="1200">
                <a:solidFill>
                  <a:schemeClr val="tx1"/>
                </a:solidFill>
                <a:latin typeface="DB Helvethaica X" panose="02000506090000020004" pitchFamily="2" charset="-34"/>
                <a:ea typeface="+mn-ea"/>
                <a:cs typeface="DB Helvethaica X" panose="02000506090000020004" pitchFamily="2" charset="-34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th-TH" sz="1400" dirty="0"/>
              <a:t>เอกสารประกอบการประชุมทบทวนเป้าหมายผลสัมฤทธิ์ฯ  วันที่ 30 ส.ค. 67     </a:t>
            </a:r>
            <a:endParaRPr lang="x-none" sz="1400" dirty="0"/>
          </a:p>
        </p:txBody>
      </p:sp>
      <p:sp>
        <p:nvSpPr>
          <p:cNvPr id="9" name="กล่องข้อความ 8">
            <a:extLst>
              <a:ext uri="{FF2B5EF4-FFF2-40B4-BE49-F238E27FC236}">
                <a16:creationId xmlns:a16="http://schemas.microsoft.com/office/drawing/2014/main" id="{C5EC1384-376A-E52F-C1F4-4E8A26463698}"/>
              </a:ext>
            </a:extLst>
          </p:cNvPr>
          <p:cNvSpPr txBox="1"/>
          <p:nvPr/>
        </p:nvSpPr>
        <p:spPr>
          <a:xfrm>
            <a:off x="1302393" y="2531305"/>
            <a:ext cx="9587214" cy="17608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h-TH" sz="3000" b="1" kern="100" dirty="0"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แบบฟอร์ม</a:t>
            </a:r>
            <a:r>
              <a:rPr lang="th-TH" sz="3000" b="1" kern="100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ทบทวนเป้าหมายผลสัมฤทธิ์ ตัวชี้วัด และกลยุทธ์</a:t>
            </a:r>
            <a:endParaRPr lang="en-US" sz="3000" b="1" kern="100" dirty="0">
              <a:effectLst/>
              <a:latin typeface="TH SarabunPSK" panose="020B0500040200020003" pitchFamily="34" charset="-34"/>
              <a:ea typeface="Calibri" panose="020F0502020204030204" pitchFamily="34" charset="0"/>
              <a:cs typeface="TH SarabunPSK" panose="020B0500040200020003" pitchFamily="34" charset="-34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h-TH" sz="3000" b="1" kern="100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การพัฒนามหาวิทยาลัยราชภัฏนครราชสีมา</a:t>
            </a:r>
            <a:endParaRPr lang="en-US" sz="3000" b="1" kern="100" dirty="0">
              <a:effectLst/>
              <a:latin typeface="TH SarabunPSK" panose="020B0500040200020003" pitchFamily="34" charset="-34"/>
              <a:ea typeface="Calibri" panose="020F0502020204030204" pitchFamily="34" charset="0"/>
              <a:cs typeface="TH SarabunPSK" panose="020B0500040200020003" pitchFamily="34" charset="-34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h-TH" sz="3000" b="1" kern="100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ประจำปีงบประมาณ พ.ศ. 2568</a:t>
            </a:r>
            <a:endParaRPr lang="en-US" sz="3000" b="1" kern="100" dirty="0">
              <a:effectLst/>
              <a:latin typeface="TH SarabunPSK" panose="020B0500040200020003" pitchFamily="34" charset="-34"/>
              <a:ea typeface="Calibri" panose="020F0502020204030204" pitchFamily="34" charset="0"/>
              <a:cs typeface="TH SarabunPSK" panose="020B0500040200020003" pitchFamily="34" charset="-34"/>
            </a:endParaRPr>
          </a:p>
        </p:txBody>
      </p:sp>
      <p:pic>
        <p:nvPicPr>
          <p:cNvPr id="10" name="รูปภาพ 9" descr="รูปภาพประกอบด้วย สัญลักษณ์, ยอด, เครื่องหมายการค้า, เครื่องหมาย&#10;&#10;คำอธิบายที่สร้างโดยอัตโนมัติ">
            <a:extLst>
              <a:ext uri="{FF2B5EF4-FFF2-40B4-BE49-F238E27FC236}">
                <a16:creationId xmlns:a16="http://schemas.microsoft.com/office/drawing/2014/main" id="{2C48E8AD-392F-5C3F-4BE6-9FB559975AA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70026" y="543970"/>
            <a:ext cx="1635888" cy="2067026"/>
          </a:xfrm>
          <a:prstGeom prst="rect">
            <a:avLst/>
          </a:prstGeom>
        </p:spPr>
      </p:pic>
      <p:sp>
        <p:nvSpPr>
          <p:cNvPr id="11" name="กล่องข้อความ 10">
            <a:extLst>
              <a:ext uri="{FF2B5EF4-FFF2-40B4-BE49-F238E27FC236}">
                <a16:creationId xmlns:a16="http://schemas.microsoft.com/office/drawing/2014/main" id="{30505FA6-63BE-6334-FE33-50FE03B0DAC0}"/>
              </a:ext>
            </a:extLst>
          </p:cNvPr>
          <p:cNvSpPr txBox="1"/>
          <p:nvPr/>
        </p:nvSpPr>
        <p:spPr>
          <a:xfrm>
            <a:off x="1360267" y="4852979"/>
            <a:ext cx="10006071" cy="892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th-TH" sz="2600" b="1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กลุ่มที่ 4</a:t>
            </a:r>
            <a:r>
              <a:rPr lang="en-US" sz="2600" b="1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 </a:t>
            </a:r>
            <a:r>
              <a:rPr lang="th-TH" sz="2600" b="1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การส่งเสริมยกระดับเศรษฐกิจ สังคม </a:t>
            </a:r>
            <a:r>
              <a:rPr lang="th-TH" sz="2600" b="1" dirty="0" err="1">
                <a:solidFill>
                  <a:srgbClr val="000000"/>
                </a:solidFill>
                <a:effectLst/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ศิลป</a:t>
            </a:r>
            <a:r>
              <a:rPr lang="th-TH" sz="2600" b="1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วัฒนธรรม และสิ่งแวดล้อมของท้องถิ่น </a:t>
            </a:r>
            <a:endParaRPr lang="en-US" sz="2600" b="1" dirty="0">
              <a:solidFill>
                <a:srgbClr val="000000"/>
              </a:solidFill>
              <a:effectLst/>
              <a:latin typeface="TH SarabunPSK" panose="020B0500040200020003" pitchFamily="34" charset="-34"/>
              <a:ea typeface="Times New Roman" panose="02020603050405020304" pitchFamily="18" charset="0"/>
              <a:cs typeface="TH SarabunPSK" panose="020B0500040200020003" pitchFamily="34" charset="-34"/>
            </a:endParaRPr>
          </a:p>
          <a:p>
            <a:r>
              <a:rPr lang="en-US" sz="2600" b="1" dirty="0">
                <a:solidFill>
                  <a:srgbClr val="000000"/>
                </a:solidFill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                        </a:t>
            </a:r>
            <a:r>
              <a:rPr lang="th-TH" sz="2600" b="1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เพื่อสร้างความเข้มแข็งให้กับชุมชน</a:t>
            </a:r>
          </a:p>
        </p:txBody>
      </p:sp>
    </p:spTree>
    <p:extLst>
      <p:ext uri="{BB962C8B-B14F-4D97-AF65-F5344CB8AC3E}">
        <p14:creationId xmlns:p14="http://schemas.microsoft.com/office/powerpoint/2010/main" val="3747160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5FA233-E371-9624-3DF5-D37D622DAF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8157B-235E-D847-A4D5-B0CDD5EC7FE4}" type="slidenum">
              <a:rPr lang="x-none" smtClean="0"/>
              <a:pPr/>
              <a:t>2</a:t>
            </a:fld>
            <a:endParaRPr lang="x-none"/>
          </a:p>
        </p:txBody>
      </p:sp>
      <p:sp>
        <p:nvSpPr>
          <p:cNvPr id="5" name="กล่องข้อความ 4">
            <a:extLst>
              <a:ext uri="{FF2B5EF4-FFF2-40B4-BE49-F238E27FC236}">
                <a16:creationId xmlns:a16="http://schemas.microsoft.com/office/drawing/2014/main" id="{862AF1D0-4C74-5F7B-E683-70DA341CFF20}"/>
              </a:ext>
            </a:extLst>
          </p:cNvPr>
          <p:cNvSpPr txBox="1"/>
          <p:nvPr/>
        </p:nvSpPr>
        <p:spPr>
          <a:xfrm>
            <a:off x="1391856" y="504028"/>
            <a:ext cx="609407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buSzPts val="1800"/>
            </a:pPr>
            <a:r>
              <a:rPr lang="en-US" sz="3200" b="1" dirty="0">
                <a:effectLst/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1. </a:t>
            </a:r>
            <a:r>
              <a:rPr lang="th-TH" sz="3200" b="1" dirty="0">
                <a:effectLst/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เป้าประสงค์ </a:t>
            </a:r>
            <a:r>
              <a:rPr lang="th-TH" sz="3200" b="1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(</a:t>
            </a:r>
            <a:r>
              <a:rPr lang="en-US" sz="3200" b="1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Objectives</a:t>
            </a:r>
            <a:r>
              <a:rPr lang="th-TH" sz="3200" b="1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)</a:t>
            </a:r>
            <a:endParaRPr lang="en-US" sz="2000" dirty="0">
              <a:effectLst/>
              <a:latin typeface="TH SarabunPSK" panose="020B0500040200020003" pitchFamily="34" charset="-34"/>
              <a:ea typeface="Times New Roman" panose="02020603050405020304" pitchFamily="18" charset="0"/>
              <a:cs typeface="TH SarabunPSK" panose="020B0500040200020003" pitchFamily="34" charset="-34"/>
            </a:endParaRPr>
          </a:p>
        </p:txBody>
      </p:sp>
      <p:graphicFrame>
        <p:nvGraphicFramePr>
          <p:cNvPr id="7" name="ตาราง 6">
            <a:extLst>
              <a:ext uri="{FF2B5EF4-FFF2-40B4-BE49-F238E27FC236}">
                <a16:creationId xmlns:a16="http://schemas.microsoft.com/office/drawing/2014/main" id="{566EEC0A-604F-0C25-BE62-FD6F7549756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2358311"/>
              </p:ext>
            </p:extLst>
          </p:nvPr>
        </p:nvGraphicFramePr>
        <p:xfrm>
          <a:off x="636608" y="1233332"/>
          <a:ext cx="10889419" cy="502920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5382227">
                  <a:extLst>
                    <a:ext uri="{9D8B030D-6E8A-4147-A177-3AD203B41FA5}">
                      <a16:colId xmlns:a16="http://schemas.microsoft.com/office/drawing/2014/main" val="3045714514"/>
                    </a:ext>
                  </a:extLst>
                </a:gridCol>
                <a:gridCol w="5507192">
                  <a:extLst>
                    <a:ext uri="{9D8B030D-6E8A-4147-A177-3AD203B41FA5}">
                      <a16:colId xmlns:a16="http://schemas.microsoft.com/office/drawing/2014/main" val="303270587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th-TH" sz="2800" b="1" kern="1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เป้าประสงค์/เป้าหมาย</a:t>
                      </a:r>
                      <a:r>
                        <a:rPr lang="en-US" sz="2800" b="1" kern="1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th-TH" sz="2800" b="1" kern="1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เดิม</a:t>
                      </a:r>
                      <a:endParaRPr lang="en-US" sz="2800" b="1" kern="100" dirty="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kern="1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ข้อเสนอเป้าประสงค์/เป้าหมาย</a:t>
                      </a:r>
                      <a:r>
                        <a:rPr lang="en-US" sz="2800" b="1" kern="1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th-TH" sz="2800" b="1" kern="1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ใหม่</a:t>
                      </a:r>
                      <a:endParaRPr lang="en-US" sz="2800" b="1" kern="100" dirty="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03585029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2200" b="0" kern="1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O1 </a:t>
                      </a:r>
                      <a:r>
                        <a:rPr lang="th-TH" sz="2200" b="0" kern="1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ปลูกฝังแนวคิดแก่บุคลากร คณาจารย์ และนักศึกษา </a:t>
                      </a:r>
                    </a:p>
                    <a:p>
                      <a:r>
                        <a:rPr lang="th-TH" sz="2200" b="0" kern="1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ในการอุทิศตนเพื่อชุมชนท้องถิ่น และสังคม</a:t>
                      </a:r>
                    </a:p>
                    <a:p>
                      <a:r>
                        <a:rPr lang="en-US" sz="2200" b="0" kern="1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O2 </a:t>
                      </a:r>
                      <a:r>
                        <a:rPr lang="th-TH" sz="2200" b="0" kern="1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สร้างมูลค่าเพิ่มทางเศรษฐกิจจากบริบททางสังคม </a:t>
                      </a:r>
                      <a:r>
                        <a:rPr lang="th-TH" sz="2200" b="0" kern="100" dirty="0" err="1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ศิลป</a:t>
                      </a:r>
                      <a:r>
                        <a:rPr lang="th-TH" sz="2200" b="0" kern="1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วัฒนธรรม และทรัพยากรธรรมชาติ ให้ประชาชนในพื้นที่เป้าหมาย</a:t>
                      </a:r>
                    </a:p>
                    <a:p>
                      <a:r>
                        <a:rPr lang="en-US" sz="2200" b="0" kern="1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O3 </a:t>
                      </a:r>
                      <a:r>
                        <a:rPr lang="th-TH" sz="2200" b="0" kern="1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สร้างพื้นที่ต้นแบบการพัฒนาท้องถิ่นแบบองค์รวมและยั่งยืน </a:t>
                      </a:r>
                      <a:r>
                        <a:rPr lang="en-US" sz="2200" b="1" kern="1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</a:p>
                    <a:p>
                      <a:endParaRPr lang="en-US" sz="2400" b="1" kern="100" dirty="0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r>
                        <a:rPr lang="en-US" sz="2400" b="1" kern="1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th-TH" sz="2400" b="1" kern="100" dirty="0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endParaRPr lang="th-TH" sz="2400" b="1" kern="100" dirty="0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endParaRPr lang="th-TH" sz="2400" b="1" kern="100" dirty="0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endParaRPr lang="th-TH" sz="2400" b="1" kern="100" dirty="0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endParaRPr lang="th-TH" sz="2400" b="1" kern="100" dirty="0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endParaRPr lang="en-US" sz="2400" b="1" kern="100" dirty="0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r>
                        <a:rPr lang="en-US" sz="2400" b="1" kern="1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2400" b="1" kern="100" dirty="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2400" b="1" kern="1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2400" b="1" kern="100" dirty="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83335392"/>
                  </a:ext>
                </a:extLst>
              </a:tr>
            </a:tbl>
          </a:graphicData>
        </a:graphic>
      </p:graphicFrame>
      <p:sp>
        <p:nvSpPr>
          <p:cNvPr id="2" name="Slide Number Placeholder 5">
            <a:extLst>
              <a:ext uri="{FF2B5EF4-FFF2-40B4-BE49-F238E27FC236}">
                <a16:creationId xmlns:a16="http://schemas.microsoft.com/office/drawing/2014/main" id="{4C048326-45FB-E341-3A41-BBDDF1B7DF7F}"/>
              </a:ext>
            </a:extLst>
          </p:cNvPr>
          <p:cNvSpPr txBox="1">
            <a:spLocks/>
          </p:cNvSpPr>
          <p:nvPr/>
        </p:nvSpPr>
        <p:spPr>
          <a:xfrm>
            <a:off x="7821594" y="6557059"/>
            <a:ext cx="3799394" cy="29738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/>
          <a:lstStyle>
            <a:defPPr>
              <a:defRPr lang="x-none"/>
            </a:defPPr>
            <a:lvl1pPr marL="0" algn="r" defTabSz="914400" rtl="0" eaLnBrk="1" latinLnBrk="0" hangingPunct="1">
              <a:defRPr sz="2000" kern="1200">
                <a:solidFill>
                  <a:schemeClr val="tx1"/>
                </a:solidFill>
                <a:latin typeface="DB Helvethaica X" panose="02000506090000020004" pitchFamily="2" charset="-34"/>
                <a:ea typeface="+mn-ea"/>
                <a:cs typeface="DB Helvethaica X" panose="02000506090000020004" pitchFamily="2" charset="-34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th-TH" sz="1400" dirty="0"/>
              <a:t>เอกสารประกอบการประชุมทบทวนเป้าหมายผลสัมฤทธิ์ฯ  วันที่ 30 ส.ค. 67     </a:t>
            </a:r>
            <a:endParaRPr lang="x-none" sz="1400" dirty="0"/>
          </a:p>
        </p:txBody>
      </p:sp>
    </p:spTree>
    <p:extLst>
      <p:ext uri="{BB962C8B-B14F-4D97-AF65-F5344CB8AC3E}">
        <p14:creationId xmlns:p14="http://schemas.microsoft.com/office/powerpoint/2010/main" val="3110856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5FA233-E371-9624-3DF5-D37D622DAF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8157B-235E-D847-A4D5-B0CDD5EC7FE4}" type="slidenum">
              <a:rPr lang="x-none" smtClean="0"/>
              <a:pPr/>
              <a:t>3</a:t>
            </a:fld>
            <a:endParaRPr lang="x-none"/>
          </a:p>
        </p:txBody>
      </p:sp>
      <p:graphicFrame>
        <p:nvGraphicFramePr>
          <p:cNvPr id="9" name="ตาราง 8">
            <a:extLst>
              <a:ext uri="{FF2B5EF4-FFF2-40B4-BE49-F238E27FC236}">
                <a16:creationId xmlns:a16="http://schemas.microsoft.com/office/drawing/2014/main" id="{772B4790-CA86-E400-697C-9CD396E305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4486919"/>
              </p:ext>
            </p:extLst>
          </p:nvPr>
        </p:nvGraphicFramePr>
        <p:xfrm>
          <a:off x="759196" y="1126073"/>
          <a:ext cx="11169569" cy="516636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5590572">
                  <a:extLst>
                    <a:ext uri="{9D8B030D-6E8A-4147-A177-3AD203B41FA5}">
                      <a16:colId xmlns:a16="http://schemas.microsoft.com/office/drawing/2014/main" val="3994560675"/>
                    </a:ext>
                  </a:extLst>
                </a:gridCol>
                <a:gridCol w="5578997">
                  <a:extLst>
                    <a:ext uri="{9D8B030D-6E8A-4147-A177-3AD203B41FA5}">
                      <a16:colId xmlns:a16="http://schemas.microsoft.com/office/drawing/2014/main" val="1661092337"/>
                    </a:ext>
                  </a:extLst>
                </a:gridCol>
              </a:tblGrid>
              <a:tr h="167359">
                <a:tc>
                  <a:txBody>
                    <a:bodyPr/>
                    <a:lstStyle/>
                    <a:p>
                      <a:pPr algn="ctr"/>
                      <a:r>
                        <a:rPr lang="th-TH" sz="2400" b="1" kern="1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กลยุทธ์/แนวทาง เดิม</a:t>
                      </a:r>
                      <a:endParaRPr lang="en-US" sz="2400" b="1" kern="100" dirty="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47070" marR="4707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1" kern="1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ข้อเสนอกลยุทธ์/แนวทาง ใหม่</a:t>
                      </a:r>
                      <a:endParaRPr lang="en-US" sz="2400" b="1" kern="100" dirty="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47070" marR="47070" marT="0" marB="0"/>
                </a:tc>
                <a:extLst>
                  <a:ext uri="{0D108BD9-81ED-4DB2-BD59-A6C34878D82A}">
                    <a16:rowId xmlns:a16="http://schemas.microsoft.com/office/drawing/2014/main" val="346345050"/>
                  </a:ext>
                </a:extLst>
              </a:tr>
              <a:tr h="4183979">
                <a:tc>
                  <a:txBody>
                    <a:bodyPr/>
                    <a:lstStyle/>
                    <a:p>
                      <a:r>
                        <a:rPr lang="th-TH" sz="2100" kern="1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1. พัฒนาหลักสูตรอบรมระยะสั้นเพื่อสร้างอาชีพให้กับประชาชนในท้องถิ่น</a:t>
                      </a:r>
                    </a:p>
                    <a:p>
                      <a:r>
                        <a:rPr lang="th-TH" sz="2100" kern="1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2. พัฒนาต่อยอดทุนชุมชนสู่เศรษฐกิจสร้างสรรค์ (</a:t>
                      </a:r>
                      <a:r>
                        <a:rPr lang="en-US" sz="2100" kern="1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Creative Economy) </a:t>
                      </a:r>
                      <a:endParaRPr lang="th-TH" sz="2100" kern="100" dirty="0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r>
                        <a:rPr lang="th-TH" sz="2100" kern="1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ตามแนว </a:t>
                      </a:r>
                      <a:r>
                        <a:rPr lang="en-US" sz="2100" kern="1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BCG Model</a:t>
                      </a:r>
                    </a:p>
                    <a:p>
                      <a:r>
                        <a:rPr lang="th-TH" sz="2100" kern="1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3. สร้างพื้นที่ต้นแบบ (</a:t>
                      </a:r>
                      <a:r>
                        <a:rPr lang="en-US" sz="2100" kern="1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Social Lab) </a:t>
                      </a:r>
                      <a:r>
                        <a:rPr lang="th-TH" sz="2100" kern="1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เพื่อยกระดับเศรษฐกิจ สังคม </a:t>
                      </a:r>
                      <a:r>
                        <a:rPr lang="th-TH" sz="2100" kern="100" dirty="0" err="1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ศิลป</a:t>
                      </a:r>
                      <a:r>
                        <a:rPr lang="th-TH" sz="2100" kern="1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วัฒนธรรม และสิ่งแวดล้อมของท้องถิ่นเพื่อสร้างความเข้มแข็งให้กับชุมชน</a:t>
                      </a:r>
                    </a:p>
                    <a:p>
                      <a:r>
                        <a:rPr lang="th-TH" sz="2100" kern="1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4. พัฒนาต่อยอด</a:t>
                      </a:r>
                      <a:r>
                        <a:rPr lang="th-TH" sz="2100" kern="100" dirty="0" err="1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ศิลป</a:t>
                      </a:r>
                      <a:r>
                        <a:rPr lang="th-TH" sz="2100" kern="1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วัฒนธรรม ความเชื่อ ภูมิปัญญาท้องถิ่น สู่การท่องเที่ยวเชิงสร้างสรรค์และวัฒนธรรมที่สร้างรายได้ให้กับชุมชน</a:t>
                      </a:r>
                    </a:p>
                    <a:p>
                      <a:r>
                        <a:rPr lang="th-TH" sz="2100" kern="1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5. แสวงหาภาคีเครือข่ายความร่วมมือในการสร้างพื้นที่ต้นแบบการพัฒนาท้องถิ่นแบบองค์รวมอย่างยั่งยืน</a:t>
                      </a:r>
                    </a:p>
                    <a:p>
                      <a:endParaRPr lang="th-TH" sz="1800" kern="100" dirty="0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endParaRPr lang="th-TH" sz="1800" kern="100" dirty="0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endParaRPr lang="en-US" sz="1800" kern="100" dirty="0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endParaRPr lang="th-TH" sz="1800" kern="100" dirty="0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endParaRPr lang="th-TH" sz="1800" kern="100" dirty="0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endParaRPr lang="th-TH" sz="1800" kern="100" dirty="0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endParaRPr lang="th-TH" sz="1800" kern="100" dirty="0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47070" marR="47070" marT="0" marB="0"/>
                </a:tc>
                <a:tc>
                  <a:txBody>
                    <a:bodyPr/>
                    <a:lstStyle/>
                    <a:p>
                      <a:r>
                        <a:rPr lang="en-US" sz="1800" kern="1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1800" kern="100" dirty="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47070" marR="47070" marT="0" marB="0"/>
                </a:tc>
                <a:extLst>
                  <a:ext uri="{0D108BD9-81ED-4DB2-BD59-A6C34878D82A}">
                    <a16:rowId xmlns:a16="http://schemas.microsoft.com/office/drawing/2014/main" val="150130181"/>
                  </a:ext>
                </a:extLst>
              </a:tr>
            </a:tbl>
          </a:graphicData>
        </a:graphic>
      </p:graphicFrame>
      <p:sp>
        <p:nvSpPr>
          <p:cNvPr id="11" name="กล่องข้อความ 10">
            <a:extLst>
              <a:ext uri="{FF2B5EF4-FFF2-40B4-BE49-F238E27FC236}">
                <a16:creationId xmlns:a16="http://schemas.microsoft.com/office/drawing/2014/main" id="{BA6AF6BE-4856-6200-1364-DCF6D6404650}"/>
              </a:ext>
            </a:extLst>
          </p:cNvPr>
          <p:cNvSpPr txBox="1"/>
          <p:nvPr/>
        </p:nvSpPr>
        <p:spPr>
          <a:xfrm>
            <a:off x="1218235" y="446152"/>
            <a:ext cx="3029673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h-TH" sz="3200" b="1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2. กลยุทธ์</a:t>
            </a:r>
            <a:r>
              <a:rPr lang="en-US" sz="3200" b="1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/</a:t>
            </a:r>
            <a:r>
              <a:rPr lang="th-TH" sz="3200" b="1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แนวทาง</a:t>
            </a:r>
            <a:endParaRPr lang="en-US" sz="3200" dirty="0">
              <a:effectLst/>
              <a:latin typeface="TH SarabunPSK" panose="020B0500040200020003" pitchFamily="34" charset="-34"/>
              <a:ea typeface="Times New Roman" panose="02020603050405020304" pitchFamily="18" charset="0"/>
              <a:cs typeface="TH SarabunPSK" panose="020B0500040200020003" pitchFamily="34" charset="-34"/>
            </a:endParaRPr>
          </a:p>
        </p:txBody>
      </p:sp>
      <p:sp>
        <p:nvSpPr>
          <p:cNvPr id="2" name="Slide Number Placeholder 5">
            <a:extLst>
              <a:ext uri="{FF2B5EF4-FFF2-40B4-BE49-F238E27FC236}">
                <a16:creationId xmlns:a16="http://schemas.microsoft.com/office/drawing/2014/main" id="{1665A6A4-160D-886C-DF47-6D3AC22EEDFC}"/>
              </a:ext>
            </a:extLst>
          </p:cNvPr>
          <p:cNvSpPr txBox="1">
            <a:spLocks/>
          </p:cNvSpPr>
          <p:nvPr/>
        </p:nvSpPr>
        <p:spPr>
          <a:xfrm>
            <a:off x="7821594" y="6557059"/>
            <a:ext cx="3799394" cy="29738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/>
          <a:lstStyle>
            <a:defPPr>
              <a:defRPr lang="x-none"/>
            </a:defPPr>
            <a:lvl1pPr marL="0" algn="r" defTabSz="914400" rtl="0" eaLnBrk="1" latinLnBrk="0" hangingPunct="1">
              <a:defRPr sz="2000" kern="1200">
                <a:solidFill>
                  <a:schemeClr val="tx1"/>
                </a:solidFill>
                <a:latin typeface="DB Helvethaica X" panose="02000506090000020004" pitchFamily="2" charset="-34"/>
                <a:ea typeface="+mn-ea"/>
                <a:cs typeface="DB Helvethaica X" panose="02000506090000020004" pitchFamily="2" charset="-34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th-TH" sz="1400" dirty="0"/>
              <a:t>เอกสารประกอบการประชุมทบทวนเป้าหมายผลสัมฤทธิ์ฯ  วันที่ 30 ส.ค. 67     </a:t>
            </a:r>
            <a:endParaRPr lang="x-none" sz="1400" dirty="0"/>
          </a:p>
        </p:txBody>
      </p:sp>
    </p:spTree>
    <p:extLst>
      <p:ext uri="{BB962C8B-B14F-4D97-AF65-F5344CB8AC3E}">
        <p14:creationId xmlns:p14="http://schemas.microsoft.com/office/powerpoint/2010/main" val="31712292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5FA233-E371-9624-3DF5-D37D622DAF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8157B-235E-D847-A4D5-B0CDD5EC7FE4}" type="slidenum">
              <a:rPr lang="x-none" smtClean="0"/>
              <a:pPr/>
              <a:t>4</a:t>
            </a:fld>
            <a:endParaRPr lang="x-none"/>
          </a:p>
        </p:txBody>
      </p:sp>
      <p:sp>
        <p:nvSpPr>
          <p:cNvPr id="12" name="กล่องข้อความ 11">
            <a:extLst>
              <a:ext uri="{FF2B5EF4-FFF2-40B4-BE49-F238E27FC236}">
                <a16:creationId xmlns:a16="http://schemas.microsoft.com/office/drawing/2014/main" id="{DB78D29C-21B6-48DD-DF3B-DAF08A38F541}"/>
              </a:ext>
            </a:extLst>
          </p:cNvPr>
          <p:cNvSpPr txBox="1"/>
          <p:nvPr/>
        </p:nvSpPr>
        <p:spPr>
          <a:xfrm>
            <a:off x="1507604" y="212419"/>
            <a:ext cx="609407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ea typeface="Times New Roman" panose="02020603050405020304" pitchFamily="18" charset="0"/>
                <a:cs typeface="Angsana New" panose="02020603050405020304" pitchFamily="18" charset="-34"/>
              </a:rPr>
              <a:t>3. </a:t>
            </a:r>
            <a:r>
              <a:rPr lang="th-TH" sz="3200" b="1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ea typeface="Times New Roman" panose="02020603050405020304" pitchFamily="18" charset="0"/>
                <a:cs typeface="Angsana New" panose="02020603050405020304" pitchFamily="18" charset="-34"/>
              </a:rPr>
              <a:t>ตัวชี้วัดความสำเร็จ</a:t>
            </a:r>
            <a:r>
              <a:rPr lang="en-US" sz="3200" b="1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ea typeface="Times New Roman" panose="02020603050405020304" pitchFamily="18" charset="0"/>
                <a:cs typeface="Angsana New" panose="02020603050405020304" pitchFamily="18" charset="-34"/>
              </a:rPr>
              <a:t> (Key Result)</a:t>
            </a:r>
            <a:r>
              <a:rPr lang="en-US" sz="3200" b="1" dirty="0">
                <a:effectLst/>
                <a:latin typeface="TH SarabunPSK" panose="020B0500040200020003" pitchFamily="34" charset="-34"/>
                <a:ea typeface="Times New Roman" panose="02020603050405020304" pitchFamily="18" charset="0"/>
                <a:cs typeface="Angsana New" panose="02020603050405020304" pitchFamily="18" charset="-34"/>
              </a:rPr>
              <a:t> 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Angsana New" panose="02020603050405020304" pitchFamily="18" charset="-34"/>
            </a:endParaRPr>
          </a:p>
        </p:txBody>
      </p:sp>
      <p:graphicFrame>
        <p:nvGraphicFramePr>
          <p:cNvPr id="13" name="ตาราง 12">
            <a:extLst>
              <a:ext uri="{FF2B5EF4-FFF2-40B4-BE49-F238E27FC236}">
                <a16:creationId xmlns:a16="http://schemas.microsoft.com/office/drawing/2014/main" id="{981D64E4-006A-0F2B-0717-CC04A47DD6D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0692887"/>
              </p:ext>
            </p:extLst>
          </p:nvPr>
        </p:nvGraphicFramePr>
        <p:xfrm>
          <a:off x="470703" y="1019265"/>
          <a:ext cx="11250595" cy="560832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647853">
                  <a:extLst>
                    <a:ext uri="{9D8B030D-6E8A-4147-A177-3AD203B41FA5}">
                      <a16:colId xmlns:a16="http://schemas.microsoft.com/office/drawing/2014/main" val="2592250326"/>
                    </a:ext>
                  </a:extLst>
                </a:gridCol>
                <a:gridCol w="750191">
                  <a:extLst>
                    <a:ext uri="{9D8B030D-6E8A-4147-A177-3AD203B41FA5}">
                      <a16:colId xmlns:a16="http://schemas.microsoft.com/office/drawing/2014/main" val="2330263331"/>
                    </a:ext>
                  </a:extLst>
                </a:gridCol>
                <a:gridCol w="1050940">
                  <a:extLst>
                    <a:ext uri="{9D8B030D-6E8A-4147-A177-3AD203B41FA5}">
                      <a16:colId xmlns:a16="http://schemas.microsoft.com/office/drawing/2014/main" val="1348827574"/>
                    </a:ext>
                  </a:extLst>
                </a:gridCol>
                <a:gridCol w="1050940">
                  <a:extLst>
                    <a:ext uri="{9D8B030D-6E8A-4147-A177-3AD203B41FA5}">
                      <a16:colId xmlns:a16="http://schemas.microsoft.com/office/drawing/2014/main" val="1338408327"/>
                    </a:ext>
                  </a:extLst>
                </a:gridCol>
                <a:gridCol w="3398043">
                  <a:extLst>
                    <a:ext uri="{9D8B030D-6E8A-4147-A177-3AD203B41FA5}">
                      <a16:colId xmlns:a16="http://schemas.microsoft.com/office/drawing/2014/main" val="2847692345"/>
                    </a:ext>
                  </a:extLst>
                </a:gridCol>
                <a:gridCol w="784516">
                  <a:extLst>
                    <a:ext uri="{9D8B030D-6E8A-4147-A177-3AD203B41FA5}">
                      <a16:colId xmlns:a16="http://schemas.microsoft.com/office/drawing/2014/main" val="537844010"/>
                    </a:ext>
                  </a:extLst>
                </a:gridCol>
                <a:gridCol w="784516">
                  <a:extLst>
                    <a:ext uri="{9D8B030D-6E8A-4147-A177-3AD203B41FA5}">
                      <a16:colId xmlns:a16="http://schemas.microsoft.com/office/drawing/2014/main" val="1924340738"/>
                    </a:ext>
                  </a:extLst>
                </a:gridCol>
                <a:gridCol w="783596">
                  <a:extLst>
                    <a:ext uri="{9D8B030D-6E8A-4147-A177-3AD203B41FA5}">
                      <a16:colId xmlns:a16="http://schemas.microsoft.com/office/drawing/2014/main" val="385084626"/>
                    </a:ext>
                  </a:extLst>
                </a:gridCol>
              </a:tblGrid>
              <a:tr h="134763">
                <a:tc rowSpan="2">
                  <a:txBody>
                    <a:bodyPr/>
                    <a:lstStyle/>
                    <a:p>
                      <a:pPr algn="ctr"/>
                      <a:r>
                        <a:rPr lang="th-TH" sz="1900" b="1" kern="1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ตัวชี้วัด เดิม</a:t>
                      </a:r>
                      <a:endParaRPr lang="en-US" sz="1900" b="1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th-TH" sz="1900" b="1" kern="1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หน่วยนับ</a:t>
                      </a:r>
                      <a:endParaRPr lang="en-US" sz="1900" b="1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th-TH" sz="1900" b="1" kern="1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เป้าหมาย</a:t>
                      </a:r>
                      <a:endParaRPr lang="en-US" sz="1900" b="1" kern="100" dirty="0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algn="ctr"/>
                      <a:r>
                        <a:rPr lang="th-TH" sz="1900" b="1" kern="1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ปี 2567</a:t>
                      </a:r>
                      <a:endParaRPr lang="en-US" sz="1900" b="1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th-TH" sz="1800" b="1" kern="1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ผลการดำเนินงาน</a:t>
                      </a:r>
                    </a:p>
                    <a:p>
                      <a:pPr algn="ctr"/>
                      <a:r>
                        <a:rPr lang="th-TH" sz="1800" b="1" kern="1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รอบ 9 เดือน</a:t>
                      </a:r>
                      <a:endParaRPr lang="en-US" sz="1800" b="1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th-TH" sz="1900" b="1" kern="1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ข้อเสนอตัวชี้วัด ใหม่</a:t>
                      </a:r>
                      <a:endParaRPr lang="en-US" sz="1900" b="1" kern="100" dirty="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th-TH" sz="1900" b="1" kern="1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เป้าหมายปี</a:t>
                      </a:r>
                      <a:endParaRPr lang="en-US" sz="1900" b="1" kern="100" dirty="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0863046"/>
                  </a:ext>
                </a:extLst>
              </a:tr>
              <a:tr h="1277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900" b="1" kern="1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2568</a:t>
                      </a:r>
                      <a:endParaRPr lang="en-US" sz="1900" b="1" kern="10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900" b="1" kern="1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2569</a:t>
                      </a:r>
                      <a:endParaRPr lang="en-US" sz="1900" b="1" kern="10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900" b="1" kern="1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2570</a:t>
                      </a:r>
                      <a:endParaRPr lang="en-US" sz="1900" b="1" kern="100" dirty="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extLst>
                  <a:ext uri="{0D108BD9-81ED-4DB2-BD59-A6C34878D82A}">
                    <a16:rowId xmlns:a16="http://schemas.microsoft.com/office/drawing/2014/main" val="574818514"/>
                  </a:ext>
                </a:extLst>
              </a:tr>
              <a:tr h="589228">
                <a:tc>
                  <a:txBody>
                    <a:bodyPr/>
                    <a:lstStyle/>
                    <a:p>
                      <a:r>
                        <a:rPr lang="en-US" sz="1900" kern="1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KR 1 </a:t>
                      </a:r>
                      <a:r>
                        <a:rPr lang="th-TH" sz="1900" kern="1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จำนวนหลักสูตรระยะสั้นเพื่อสร้างอาชีพให้กับประชาชนในท้องถิ่นที่มีการนำไปใช้จริง</a:t>
                      </a: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900" kern="1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หลักสูตร </a:t>
                      </a:r>
                      <a:endParaRPr lang="en-US" sz="19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900" kern="1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6</a:t>
                      </a:r>
                      <a:endParaRPr lang="en-US" sz="19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900" kern="1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6</a:t>
                      </a:r>
                      <a:endParaRPr lang="en-US" sz="19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19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kern="1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1900" kern="1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kern="1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1900" kern="1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kern="1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1900" kern="1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extLst>
                  <a:ext uri="{0D108BD9-81ED-4DB2-BD59-A6C34878D82A}">
                    <a16:rowId xmlns:a16="http://schemas.microsoft.com/office/drawing/2014/main" val="3562604791"/>
                  </a:ext>
                </a:extLst>
              </a:tr>
              <a:tr h="383325">
                <a:tc>
                  <a:txBody>
                    <a:bodyPr/>
                    <a:lstStyle/>
                    <a:p>
                      <a:r>
                        <a:rPr lang="en-US" sz="1900" kern="1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KR 2 </a:t>
                      </a:r>
                      <a:r>
                        <a:rPr lang="th-TH" sz="1900" kern="1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จำนวนโครงการบริการวิชาการ</a:t>
                      </a:r>
                    </a:p>
                    <a:p>
                      <a:r>
                        <a:rPr lang="th-TH" sz="1900" kern="1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ที่ดำเนินการ อย่างต่อเนื่องและส่งผลกระทบ (</a:t>
                      </a:r>
                      <a:r>
                        <a:rPr lang="en-US" sz="1900" kern="1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Impact) </a:t>
                      </a:r>
                      <a:r>
                        <a:rPr lang="th-TH" sz="1900" kern="1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ต่อการพัฒนาชุมชน ท้องถิ่น และสังคม (3 ปีขึ้นไป) </a:t>
                      </a: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900" kern="1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โครงการ</a:t>
                      </a:r>
                      <a:endParaRPr lang="en-US" sz="19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900" kern="1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10</a:t>
                      </a:r>
                      <a:endParaRPr lang="en-US" sz="19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900" kern="1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8</a:t>
                      </a:r>
                      <a:endParaRPr lang="en-US" sz="19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kern="1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19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kern="1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1900" kern="1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kern="1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1900" kern="1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kern="1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19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extLst>
                  <a:ext uri="{0D108BD9-81ED-4DB2-BD59-A6C34878D82A}">
                    <a16:rowId xmlns:a16="http://schemas.microsoft.com/office/drawing/2014/main" val="3036628285"/>
                  </a:ext>
                </a:extLst>
              </a:tr>
              <a:tr h="383325">
                <a:tc>
                  <a:txBody>
                    <a:bodyPr/>
                    <a:lstStyle/>
                    <a:p>
                      <a:r>
                        <a:rPr lang="en-US" sz="1900" kern="1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KR 3 </a:t>
                      </a:r>
                      <a:r>
                        <a:rPr lang="th-TH" sz="1900" kern="1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จำนวนพื้นที่/ชุมชนเป้าหมาย</a:t>
                      </a:r>
                    </a:p>
                    <a:p>
                      <a:r>
                        <a:rPr lang="th-TH" sz="1900" kern="1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ที่ได้รับการพัฒนาอย่างต่อเนื่อง (3 ปีขึ้นไป) และมีผลตอบแทนทางสังคม (</a:t>
                      </a:r>
                      <a:r>
                        <a:rPr lang="en-US" sz="1900" kern="1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Social Return on Investment : SROI) </a:t>
                      </a:r>
                      <a:r>
                        <a:rPr lang="th-TH" sz="1900" kern="1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มากกว่า 1.0</a:t>
                      </a: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900" kern="1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ตำบล/</a:t>
                      </a:r>
                    </a:p>
                    <a:p>
                      <a:pPr algn="ctr"/>
                      <a:r>
                        <a:rPr lang="th-TH" sz="1900" kern="1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ชุมชน/</a:t>
                      </a:r>
                    </a:p>
                    <a:p>
                      <a:pPr algn="ctr"/>
                      <a:r>
                        <a:rPr lang="th-TH" sz="1900" kern="1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หมู่บ้าน</a:t>
                      </a:r>
                      <a:endParaRPr lang="en-US" sz="19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900" kern="1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5</a:t>
                      </a:r>
                      <a:endParaRPr lang="en-US" sz="19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900" kern="1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6</a:t>
                      </a:r>
                      <a:endParaRPr lang="en-US" sz="19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kern="1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19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kern="1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1900" kern="1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kern="1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1900" kern="1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kern="1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19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extLst>
                  <a:ext uri="{0D108BD9-81ED-4DB2-BD59-A6C34878D82A}">
                    <a16:rowId xmlns:a16="http://schemas.microsoft.com/office/drawing/2014/main" val="2636891214"/>
                  </a:ext>
                </a:extLst>
              </a:tr>
              <a:tr h="383325">
                <a:tc>
                  <a:txBody>
                    <a:bodyPr/>
                    <a:lstStyle/>
                    <a:p>
                      <a:endParaRPr lang="th-TH" sz="19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19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19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19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endParaRPr lang="th-TH" sz="24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  <a:p>
                      <a:pPr algn="ctr"/>
                      <a:endParaRPr lang="en-US" sz="19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1900" kern="1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1900" kern="1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19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extLst>
                  <a:ext uri="{0D108BD9-81ED-4DB2-BD59-A6C34878D82A}">
                    <a16:rowId xmlns:a16="http://schemas.microsoft.com/office/drawing/2014/main" val="1072659098"/>
                  </a:ext>
                </a:extLst>
              </a:tr>
              <a:tr h="383325">
                <a:tc>
                  <a:txBody>
                    <a:bodyPr/>
                    <a:lstStyle/>
                    <a:p>
                      <a:endParaRPr lang="th-TH" sz="19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19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19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19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endParaRPr lang="th-TH" sz="24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  <a:p>
                      <a:pPr algn="ctr"/>
                      <a:endParaRPr lang="en-US" sz="19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1900" kern="1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1900" kern="1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19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extLst>
                  <a:ext uri="{0D108BD9-81ED-4DB2-BD59-A6C34878D82A}">
                    <a16:rowId xmlns:a16="http://schemas.microsoft.com/office/drawing/2014/main" val="3433659330"/>
                  </a:ext>
                </a:extLst>
              </a:tr>
            </a:tbl>
          </a:graphicData>
        </a:graphic>
      </p:graphicFrame>
      <p:sp>
        <p:nvSpPr>
          <p:cNvPr id="2" name="Slide Number Placeholder 5">
            <a:extLst>
              <a:ext uri="{FF2B5EF4-FFF2-40B4-BE49-F238E27FC236}">
                <a16:creationId xmlns:a16="http://schemas.microsoft.com/office/drawing/2014/main" id="{B8CA12AC-A844-ECC9-CC2A-F2C1E894368A}"/>
              </a:ext>
            </a:extLst>
          </p:cNvPr>
          <p:cNvSpPr txBox="1">
            <a:spLocks/>
          </p:cNvSpPr>
          <p:nvPr/>
        </p:nvSpPr>
        <p:spPr>
          <a:xfrm>
            <a:off x="7821594" y="6557059"/>
            <a:ext cx="3799394" cy="29738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/>
          <a:lstStyle>
            <a:defPPr>
              <a:defRPr lang="x-none"/>
            </a:defPPr>
            <a:lvl1pPr marL="0" algn="r" defTabSz="914400" rtl="0" eaLnBrk="1" latinLnBrk="0" hangingPunct="1">
              <a:defRPr sz="2000" kern="1200">
                <a:solidFill>
                  <a:schemeClr val="tx1"/>
                </a:solidFill>
                <a:latin typeface="DB Helvethaica X" panose="02000506090000020004" pitchFamily="2" charset="-34"/>
                <a:ea typeface="+mn-ea"/>
                <a:cs typeface="DB Helvethaica X" panose="02000506090000020004" pitchFamily="2" charset="-34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th-TH" sz="1400" dirty="0"/>
              <a:t>เอกสารประกอบการประชุมทบทวนเป้าหมายผลสัมฤทธิ์ฯ  วันที่ 30 ส.ค. 67     </a:t>
            </a:r>
            <a:endParaRPr lang="x-none" sz="1400" dirty="0"/>
          </a:p>
        </p:txBody>
      </p:sp>
    </p:spTree>
    <p:extLst>
      <p:ext uri="{BB962C8B-B14F-4D97-AF65-F5344CB8AC3E}">
        <p14:creationId xmlns:p14="http://schemas.microsoft.com/office/powerpoint/2010/main" val="14926908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5FA233-E371-9624-3DF5-D37D622DAF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8157B-235E-D847-A4D5-B0CDD5EC7FE4}" type="slidenum">
              <a:rPr lang="x-none" smtClean="0"/>
              <a:pPr/>
              <a:t>5</a:t>
            </a:fld>
            <a:endParaRPr lang="x-none"/>
          </a:p>
        </p:txBody>
      </p:sp>
      <p:graphicFrame>
        <p:nvGraphicFramePr>
          <p:cNvPr id="2" name="ตาราง 1">
            <a:extLst>
              <a:ext uri="{FF2B5EF4-FFF2-40B4-BE49-F238E27FC236}">
                <a16:creationId xmlns:a16="http://schemas.microsoft.com/office/drawing/2014/main" id="{91A567B4-4A4A-2A2A-E5F4-2CAFB4FF258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6972831"/>
              </p:ext>
            </p:extLst>
          </p:nvPr>
        </p:nvGraphicFramePr>
        <p:xfrm>
          <a:off x="701320" y="1007689"/>
          <a:ext cx="11250593" cy="505968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794234">
                  <a:extLst>
                    <a:ext uri="{9D8B030D-6E8A-4147-A177-3AD203B41FA5}">
                      <a16:colId xmlns:a16="http://schemas.microsoft.com/office/drawing/2014/main" val="2592250326"/>
                    </a:ext>
                  </a:extLst>
                </a:gridCol>
                <a:gridCol w="805825">
                  <a:extLst>
                    <a:ext uri="{9D8B030D-6E8A-4147-A177-3AD203B41FA5}">
                      <a16:colId xmlns:a16="http://schemas.microsoft.com/office/drawing/2014/main" val="2330263331"/>
                    </a:ext>
                  </a:extLst>
                </a:gridCol>
                <a:gridCol w="768332">
                  <a:extLst>
                    <a:ext uri="{9D8B030D-6E8A-4147-A177-3AD203B41FA5}">
                      <a16:colId xmlns:a16="http://schemas.microsoft.com/office/drawing/2014/main" val="1348827574"/>
                    </a:ext>
                  </a:extLst>
                </a:gridCol>
                <a:gridCol w="1342664">
                  <a:extLst>
                    <a:ext uri="{9D8B030D-6E8A-4147-A177-3AD203B41FA5}">
                      <a16:colId xmlns:a16="http://schemas.microsoft.com/office/drawing/2014/main" val="4043135505"/>
                    </a:ext>
                  </a:extLst>
                </a:gridCol>
                <a:gridCol w="3154466">
                  <a:extLst>
                    <a:ext uri="{9D8B030D-6E8A-4147-A177-3AD203B41FA5}">
                      <a16:colId xmlns:a16="http://schemas.microsoft.com/office/drawing/2014/main" val="2847692345"/>
                    </a:ext>
                  </a:extLst>
                </a:gridCol>
                <a:gridCol w="795335">
                  <a:extLst>
                    <a:ext uri="{9D8B030D-6E8A-4147-A177-3AD203B41FA5}">
                      <a16:colId xmlns:a16="http://schemas.microsoft.com/office/drawing/2014/main" val="537844010"/>
                    </a:ext>
                  </a:extLst>
                </a:gridCol>
                <a:gridCol w="795335">
                  <a:extLst>
                    <a:ext uri="{9D8B030D-6E8A-4147-A177-3AD203B41FA5}">
                      <a16:colId xmlns:a16="http://schemas.microsoft.com/office/drawing/2014/main" val="1924340738"/>
                    </a:ext>
                  </a:extLst>
                </a:gridCol>
                <a:gridCol w="794402">
                  <a:extLst>
                    <a:ext uri="{9D8B030D-6E8A-4147-A177-3AD203B41FA5}">
                      <a16:colId xmlns:a16="http://schemas.microsoft.com/office/drawing/2014/main" val="385084626"/>
                    </a:ext>
                  </a:extLst>
                </a:gridCol>
              </a:tblGrid>
              <a:tr h="134763">
                <a:tc rowSpan="2">
                  <a:txBody>
                    <a:bodyPr/>
                    <a:lstStyle/>
                    <a:p>
                      <a:pPr algn="ctr"/>
                      <a:r>
                        <a:rPr lang="th-TH" sz="2000" b="1" kern="1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ตัวชี้วัด เดิม</a:t>
                      </a:r>
                      <a:endParaRPr lang="en-US" sz="2000" b="1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th-TH" sz="2000" b="1" kern="1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หน่วยนับ</a:t>
                      </a:r>
                      <a:endParaRPr lang="en-US" sz="2000" b="1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th-TH" sz="2000" b="1" kern="1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เป้าหมาย</a:t>
                      </a:r>
                      <a:endParaRPr lang="en-US" sz="2000" b="1" kern="100" dirty="0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algn="ctr"/>
                      <a:r>
                        <a:rPr lang="th-TH" sz="2000" b="1" kern="1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ปี 2567</a:t>
                      </a:r>
                      <a:endParaRPr lang="en-US" sz="2000" b="1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th-TH" sz="2000" b="1" kern="1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ผลการดำเนินงาน</a:t>
                      </a:r>
                    </a:p>
                    <a:p>
                      <a:pPr algn="ctr"/>
                      <a:r>
                        <a:rPr lang="th-TH" sz="2000" b="1" kern="1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รอบ 9 เดือน</a:t>
                      </a:r>
                      <a:endParaRPr lang="en-US" sz="2000" b="1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th-TH" sz="2000" b="1" kern="1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ข้อเสนอตัวชี้วัด ใหม่</a:t>
                      </a:r>
                      <a:endParaRPr lang="en-US" sz="2000" b="1" kern="100" dirty="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th-TH" sz="2000" b="1" kern="1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เป้าหมายปี</a:t>
                      </a:r>
                      <a:endParaRPr lang="en-US" sz="2000" b="1" kern="100" dirty="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0863046"/>
                  </a:ext>
                </a:extLst>
              </a:tr>
              <a:tr h="1277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kern="1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2568</a:t>
                      </a:r>
                      <a:endParaRPr lang="en-US" sz="2000" b="1" kern="10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kern="1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2569</a:t>
                      </a:r>
                      <a:endParaRPr lang="en-US" sz="2000" b="1" kern="10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kern="1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2570</a:t>
                      </a:r>
                      <a:endParaRPr lang="en-US" sz="2000" b="1" kern="100" dirty="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extLst>
                  <a:ext uri="{0D108BD9-81ED-4DB2-BD59-A6C34878D82A}">
                    <a16:rowId xmlns:a16="http://schemas.microsoft.com/office/drawing/2014/main" val="574818514"/>
                  </a:ext>
                </a:extLst>
              </a:tr>
              <a:tr h="766650">
                <a:tc>
                  <a:txBody>
                    <a:bodyPr/>
                    <a:lstStyle/>
                    <a:p>
                      <a:r>
                        <a:rPr lang="en-US" sz="2000" kern="1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KR 4 </a:t>
                      </a:r>
                      <a:r>
                        <a:rPr lang="th-TH" sz="2000" kern="1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จำนวนผลิตภัณฑ์หรือนวัตกรรม</a:t>
                      </a:r>
                    </a:p>
                    <a:p>
                      <a:r>
                        <a:rPr lang="th-TH" sz="2000" kern="1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ที่ก่อให้เกิด คุณค่าด้านเศรษฐกิจต่อชุมชนท้องถิ่น สังคมตามแนว </a:t>
                      </a:r>
                      <a:r>
                        <a:rPr lang="en-US" sz="2000" kern="1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BCG Model </a:t>
                      </a:r>
                      <a:r>
                        <a:rPr lang="th-TH" sz="2000" kern="1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และเศรษฐกิจสร้างสรรค์ (</a:t>
                      </a:r>
                      <a:r>
                        <a:rPr lang="en-US" sz="2000" kern="1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Creative Economy)</a:t>
                      </a: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kern="1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ผลิตภัณฑ์/นวัตกรรม</a:t>
                      </a:r>
                      <a:endParaRPr lang="en-US" sz="20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kern="1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10</a:t>
                      </a:r>
                      <a:endParaRPr lang="en-US" sz="20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kern="1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16</a:t>
                      </a:r>
                      <a:endParaRPr lang="en-US" sz="20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20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2000" kern="1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2000" kern="1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20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extLst>
                  <a:ext uri="{0D108BD9-81ED-4DB2-BD59-A6C34878D82A}">
                    <a16:rowId xmlns:a16="http://schemas.microsoft.com/office/drawing/2014/main" val="3034635641"/>
                  </a:ext>
                </a:extLst>
              </a:tr>
              <a:tr h="766650">
                <a:tc>
                  <a:txBody>
                    <a:bodyPr/>
                    <a:lstStyle/>
                    <a:p>
                      <a:r>
                        <a:rPr lang="en-US" sz="2000" kern="1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KR 5 </a:t>
                      </a:r>
                      <a:r>
                        <a:rPr lang="th-TH" sz="2000" kern="1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จำนวนพื้นที่หรือชุมชนต้นแบบ (</a:t>
                      </a:r>
                      <a:r>
                        <a:rPr lang="en-US" sz="2000" kern="1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Social Lab) </a:t>
                      </a:r>
                      <a:r>
                        <a:rPr lang="th-TH" sz="2000" kern="1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ด้านเศรษฐกิจ สังคม การศึกษา </a:t>
                      </a:r>
                      <a:r>
                        <a:rPr lang="th-TH" sz="2000" kern="100" dirty="0" err="1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ศิลป</a:t>
                      </a:r>
                      <a:r>
                        <a:rPr lang="th-TH" sz="2000" kern="1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วัฒนธรรม และสิ่งแวดล้อม และมีผลตอบแทนทางสังคม (</a:t>
                      </a:r>
                      <a:r>
                        <a:rPr lang="en-US" sz="2000" kern="1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Social Return on Investment : SROI) </a:t>
                      </a:r>
                      <a:r>
                        <a:rPr lang="th-TH" sz="2000" kern="1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มากกว่า 1.0</a:t>
                      </a: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kern="1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พื้นที่</a:t>
                      </a:r>
                      <a:endParaRPr lang="en-US" sz="20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kern="1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7</a:t>
                      </a:r>
                      <a:endParaRPr lang="en-US" sz="20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kern="1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8</a:t>
                      </a:r>
                      <a:endParaRPr lang="en-US" sz="20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20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kern="1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2000" kern="1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kern="1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2000" kern="1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kern="1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20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extLst>
                  <a:ext uri="{0D108BD9-81ED-4DB2-BD59-A6C34878D82A}">
                    <a16:rowId xmlns:a16="http://schemas.microsoft.com/office/drawing/2014/main" val="3562604791"/>
                  </a:ext>
                </a:extLst>
              </a:tr>
              <a:tr h="766650">
                <a:tc>
                  <a:txBody>
                    <a:bodyPr/>
                    <a:lstStyle/>
                    <a:p>
                      <a:endParaRPr lang="th-TH" sz="2000" kern="100" dirty="0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20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20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20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endParaRPr lang="th-TH" sz="24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  <a:p>
                      <a:pPr algn="ctr"/>
                      <a:endParaRPr lang="th-TH" sz="24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  <a:p>
                      <a:pPr algn="ctr"/>
                      <a:endParaRPr lang="en-US" sz="24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2000" kern="1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2000" kern="1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20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5937" marR="35937" marT="0" marB="0"/>
                </a:tc>
                <a:extLst>
                  <a:ext uri="{0D108BD9-81ED-4DB2-BD59-A6C34878D82A}">
                    <a16:rowId xmlns:a16="http://schemas.microsoft.com/office/drawing/2014/main" val="3457556465"/>
                  </a:ext>
                </a:extLst>
              </a:tr>
            </a:tbl>
          </a:graphicData>
        </a:graphic>
      </p:graphicFrame>
      <p:sp>
        <p:nvSpPr>
          <p:cNvPr id="3" name="Freeform 11">
            <a:extLst>
              <a:ext uri="{FF2B5EF4-FFF2-40B4-BE49-F238E27FC236}">
                <a16:creationId xmlns:a16="http://schemas.microsoft.com/office/drawing/2014/main" id="{670B366B-51B0-187A-6BE1-4194491010A4}"/>
              </a:ext>
            </a:extLst>
          </p:cNvPr>
          <p:cNvSpPr/>
          <p:nvPr/>
        </p:nvSpPr>
        <p:spPr>
          <a:xfrm flipH="1" flipV="1">
            <a:off x="8718555" y="84799"/>
            <a:ext cx="3782105" cy="816267"/>
          </a:xfrm>
          <a:custGeom>
            <a:avLst/>
            <a:gdLst/>
            <a:ahLst/>
            <a:cxnLst/>
            <a:rect l="l" t="t" r="r" b="b"/>
            <a:pathLst>
              <a:path w="6421338" h="1340454">
                <a:moveTo>
                  <a:pt x="0" y="0"/>
                </a:moveTo>
                <a:lnTo>
                  <a:pt x="6421338" y="0"/>
                </a:lnTo>
                <a:lnTo>
                  <a:pt x="6421338" y="1340454"/>
                </a:lnTo>
                <a:lnTo>
                  <a:pt x="0" y="1340454"/>
                </a:lnTo>
                <a:lnTo>
                  <a:pt x="0" y="0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 l="-26796"/>
            </a:stretch>
          </a:blipFill>
        </p:spPr>
        <p:txBody>
          <a:bodyPr/>
          <a:lstStyle/>
          <a:p>
            <a:endParaRPr lang="th-TH" dirty="0"/>
          </a:p>
        </p:txBody>
      </p:sp>
      <p:sp>
        <p:nvSpPr>
          <p:cNvPr id="4" name="กล่องข้อความ 3">
            <a:extLst>
              <a:ext uri="{FF2B5EF4-FFF2-40B4-BE49-F238E27FC236}">
                <a16:creationId xmlns:a16="http://schemas.microsoft.com/office/drawing/2014/main" id="{89BEA760-4856-0043-61F6-E8BB80A6910C}"/>
              </a:ext>
            </a:extLst>
          </p:cNvPr>
          <p:cNvSpPr txBox="1"/>
          <p:nvPr/>
        </p:nvSpPr>
        <p:spPr>
          <a:xfrm>
            <a:off x="8907030" y="266049"/>
            <a:ext cx="337689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2800" b="1" i="1" spc="10" dirty="0">
                <a:solidFill>
                  <a:schemeClr val="bg1"/>
                </a:solidFill>
                <a:latin typeface="Kanit" pitchFamily="2" charset="-34"/>
                <a:cs typeface="Kanit" pitchFamily="2" charset="-34"/>
              </a:rPr>
              <a:t>ตัวชี้วัดความสำเร็จ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0F4F4A48-2DC2-7611-AE47-D21B0F2F78FE}"/>
              </a:ext>
            </a:extLst>
          </p:cNvPr>
          <p:cNvSpPr txBox="1">
            <a:spLocks/>
          </p:cNvSpPr>
          <p:nvPr/>
        </p:nvSpPr>
        <p:spPr>
          <a:xfrm>
            <a:off x="7821594" y="6557059"/>
            <a:ext cx="3799394" cy="29738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/>
          <a:lstStyle>
            <a:defPPr>
              <a:defRPr lang="x-none"/>
            </a:defPPr>
            <a:lvl1pPr marL="0" algn="r" defTabSz="914400" rtl="0" eaLnBrk="1" latinLnBrk="0" hangingPunct="1">
              <a:defRPr sz="2000" kern="1200">
                <a:solidFill>
                  <a:schemeClr val="tx1"/>
                </a:solidFill>
                <a:latin typeface="DB Helvethaica X" panose="02000506090000020004" pitchFamily="2" charset="-34"/>
                <a:ea typeface="+mn-ea"/>
                <a:cs typeface="DB Helvethaica X" panose="02000506090000020004" pitchFamily="2" charset="-34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th-TH" sz="1400" dirty="0"/>
              <a:t>เอกสารประกอบการประชุมทบทวนเป้าหมายผลสัมฤทธิ์ฯ  วันที่ 30 ส.ค. 67     </a:t>
            </a:r>
            <a:endParaRPr lang="x-none" sz="1400" dirty="0"/>
          </a:p>
        </p:txBody>
      </p:sp>
    </p:spTree>
    <p:extLst>
      <p:ext uri="{BB962C8B-B14F-4D97-AF65-F5344CB8AC3E}">
        <p14:creationId xmlns:p14="http://schemas.microsoft.com/office/powerpoint/2010/main" val="2089502792"/>
      </p:ext>
    </p:extLst>
  </p:cSld>
  <p:clrMapOvr>
    <a:masterClrMapping/>
  </p:clrMapOvr>
</p:sld>
</file>

<file path=ppt/theme/theme1.xml><?xml version="1.0" encoding="utf-8"?>
<a:theme xmlns:a="http://schemas.openxmlformats.org/drawingml/2006/main" name="NRRU-PowerPoint-Templat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DAF80CE7-67E6-D44A-860D-135BE851D4C8}" vid="{EFC7E05B-9621-764A-AFA1-4E4BC2E9817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NRRU-PowerPoint-Template</Template>
  <TotalTime>1429</TotalTime>
  <Words>511</Words>
  <Application>Microsoft Office PowerPoint</Application>
  <PresentationFormat>แบบจอกว้าง</PresentationFormat>
  <Paragraphs>113</Paragraphs>
  <Slides>5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7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5</vt:i4>
      </vt:variant>
    </vt:vector>
  </HeadingPairs>
  <TitlesOfParts>
    <vt:vector size="13" baseType="lpstr">
      <vt:lpstr>Arial</vt:lpstr>
      <vt:lpstr>Calibri</vt:lpstr>
      <vt:lpstr>Calibri Light</vt:lpstr>
      <vt:lpstr>DB Helvethaica X</vt:lpstr>
      <vt:lpstr>Kanit</vt:lpstr>
      <vt:lpstr>TH SarabunPSK</vt:lpstr>
      <vt:lpstr>Times New Roman</vt:lpstr>
      <vt:lpstr>NRRU-PowerPoint-Template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pc</dc:creator>
  <cp:lastModifiedBy>Sonruthai Wanlila</cp:lastModifiedBy>
  <cp:revision>47</cp:revision>
  <dcterms:created xsi:type="dcterms:W3CDTF">2022-01-19T01:38:16Z</dcterms:created>
  <dcterms:modified xsi:type="dcterms:W3CDTF">2024-08-27T10:35:48Z</dcterms:modified>
</cp:coreProperties>
</file>