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333" r:id="rId3"/>
    <p:sldId id="334" r:id="rId4"/>
    <p:sldId id="335" r:id="rId5"/>
    <p:sldId id="336" r:id="rId6"/>
    <p:sldId id="341" r:id="rId7"/>
    <p:sldId id="337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9900CC"/>
    <a:srgbClr val="0000FF"/>
    <a:srgbClr val="AFD7FF"/>
    <a:srgbClr val="FF66FF"/>
    <a:srgbClr val="33CCFF"/>
    <a:srgbClr val="3DCF25"/>
    <a:srgbClr val="FFFF66"/>
    <a:srgbClr val="AA4248"/>
    <a:srgbClr val="32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10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1F2F22-FA93-2C1D-045F-EFBBEBC070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C0771-EDB7-563B-6BB9-CB2DD9D065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FF5D2-DDCF-47CE-8937-CFD7DB5768B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BC9D7-121A-7531-775E-0AC100659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BE9C7-31E9-DC08-D231-0A689448B2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BF44-F24B-44F3-9172-F41BC0377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30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09B36-3B6F-40A1-BB68-9FEF5751EF5D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1F2F2-9D06-4294-A4DD-3E243FC5C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7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1CE6-1F6E-4C42-8961-1AFCE5A7A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A2DD1-0C80-5F4E-9059-CAAF61E48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63D6-7A7E-7E44-825E-F49FB823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76B1-A693-4033-850E-2D4DE52A3677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1958C-FE30-4D4D-B0F4-5AE1C058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DB3E-71D9-0948-A2CB-B03B6EE9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565" y="6524046"/>
            <a:ext cx="27432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defRPr>
            </a:lvl1pPr>
          </a:lstStyle>
          <a:p>
            <a:fld id="{D1D8157B-235E-D847-A4D5-B0CDD5EC7F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3758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A033-6350-204C-B9C3-229F1C2A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A0F03-6A28-9948-8ADC-5D9FD544F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A5031-1217-3C4A-93B3-E826BD68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CAEA-50FD-445A-9D68-610A76438FB3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97CEB-CDE7-4748-A0F8-4195E4C1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4A3F-F334-E145-A5AE-A7B6105D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0011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C8080-9FD9-D948-AB24-1ABD33A43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08191-67C4-B84E-81AD-D163D76A6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804F-B540-A341-9CC5-DC6D0DA6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B58-247C-4EBC-A8C1-6DB9961EB38A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A5596-3017-1946-A2EA-9ECFA7B8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33D4E-2163-B743-BCC2-1ED95CE3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1574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5E92-F70E-BD41-94C5-0AD5CB3A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C0E55-40AA-E74E-94B6-4379863A7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8E3A8-921C-284E-8735-1B0C0A03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F799-BDF6-4677-AB3F-0515AC56D3A0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47C6C-B9E7-2749-8939-5F73EAE1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7E32-394D-AC4A-9073-2DFF2EA9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61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1B65-10DE-5D4A-98A2-868054EB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E6957-8351-494A-A59D-BD81E8E8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55F75-8B20-F340-9A69-B573EC0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81F4-C877-4DF5-96C3-8A25DFB152D8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13D25-ADB5-894E-9143-4AF17173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ED13-9C44-FC45-B69C-B82EE3D9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7465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DFAF2-4A66-7D49-A1D7-65E18D07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FD90-AD7E-C647-BDEF-8BA4D2EC3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8E8D6-3B48-F549-A36F-2B9B97926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AEE96-D1C8-8741-917C-0447040F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C58-34A4-4E76-8C90-9323FF6776D7}" type="datetime1">
              <a:rPr lang="en-US" smtClean="0"/>
              <a:t>8/27/2024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13840-D156-5940-8224-8EDBFDA9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00137-0A8D-7846-9405-0B33D07B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404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E8D2-BCF8-9B4D-87B8-1CF11014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FB0D2-3A50-784C-ABE8-ABCBBD256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633CD-B42C-7E48-A3A9-88428C598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61F4-BC61-BC4D-A744-163C854D1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E7622-BAC4-B84F-A5D9-21DD86CED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C147-5730-DA4E-81D5-439B4E29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2C11-0F8B-4ACB-8A38-F3B1723C22EB}" type="datetime1">
              <a:rPr lang="en-US" smtClean="0"/>
              <a:t>8/27/2024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4F5B8-D1C9-9C4F-9901-B2A9273F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B73A2-D698-1D4E-B454-892B01C4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39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6CC9E-875A-D046-8039-ED98366E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E8D49-4CEF-C248-B220-E8CF243F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3173-83F3-453A-8E6B-E9BF7ABECBD9}" type="datetime1">
              <a:rPr lang="en-US" smtClean="0"/>
              <a:t>8/27/2024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512F0-332D-E146-ABE7-800249CF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4FAED-1BED-DD4B-B660-199F4F49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83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D0CC8-E4CB-F64C-92ED-07010E9E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992D-CCA3-4FA0-8241-7131ED62B0AA}" type="datetime1">
              <a:rPr lang="en-US" smtClean="0"/>
              <a:t>8/27/2024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CD85D-7713-FD4E-9E66-D8B16514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AA489-E022-324B-B42F-538B93F3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2340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79B6-6A3E-3344-BE24-94B1C42FC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A5C62-4CD7-2B4B-AC8B-9A03552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650BC-B030-6F4D-A88C-C53EEDF54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07016-67F3-974D-9A43-5BC8F896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D953-7B9E-4921-AB1B-E21EDCA6F515}" type="datetime1">
              <a:rPr lang="en-US" smtClean="0"/>
              <a:t>8/27/2024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35C13-EBFC-274C-8E53-4E42FC88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5E310-EE66-454E-9EF3-0816E162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09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013C-BF2E-8D48-8228-8538D2EE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FC286-40EB-F84B-B67F-CF3F60E53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B9E83-D039-614F-B62B-1EA429B29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90F9E-2BA0-9747-92C7-C32518EE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95BB-F3A3-445A-97D8-CE1869612CA9}" type="datetime1">
              <a:rPr lang="en-US" smtClean="0"/>
              <a:t>8/27/2024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F238-BC3A-4D48-8365-F0AA6A4B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D4D91-D9CE-B943-824A-7408529E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90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0C54C-3A6A-354D-B23B-2815C3AC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FCEB0-69DF-5E47-AE99-015C0064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0D03C-7479-2846-9DAE-15223453B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958-E2F6-4E4A-BF03-B1B50355E97D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0CA0-0D0A-4445-9180-17035D178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3000-07EB-B94B-9D01-3EEE2CA96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0819" y="64668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9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6C8C92-58D7-CBEE-6541-509BED58B52A}"/>
              </a:ext>
            </a:extLst>
          </p:cNvPr>
          <p:cNvSpPr txBox="1">
            <a:spLocks/>
          </p:cNvSpPr>
          <p:nvPr/>
        </p:nvSpPr>
        <p:spPr>
          <a:xfrm>
            <a:off x="9185565" y="65240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64AB2D09-115C-1689-286F-C4602F7D9027}"/>
              </a:ext>
            </a:extLst>
          </p:cNvPr>
          <p:cNvSpPr txBox="1"/>
          <p:nvPr/>
        </p:nvSpPr>
        <p:spPr>
          <a:xfrm>
            <a:off x="10833904" y="312516"/>
            <a:ext cx="99257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กลุ่มที่ 3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1C62C2-01B5-AD4A-99B4-18227D288DB9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9F15C0CF-B618-417D-52CD-79A326908917}"/>
              </a:ext>
            </a:extLst>
          </p:cNvPr>
          <p:cNvSpPr txBox="1"/>
          <p:nvPr/>
        </p:nvSpPr>
        <p:spPr>
          <a:xfrm>
            <a:off x="1302393" y="2531305"/>
            <a:ext cx="9587214" cy="1760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แบบฟอร์ม</a:t>
            </a: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ทบทวนเป้าหมายผลสัมฤทธิ์ ตัวชี้วัด และกลยุทธ์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การพัฒนามหาวิทยาลัยราชภัฏนครราชสีมา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ประจำปีงบประมาณ พ.ศ. 2568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9" name="รูปภาพ 8" descr="รูปภาพประกอบด้วย สัญลักษณ์, ยอด, เครื่องหมายการค้า, เครื่องหมาย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949F5955-6ACD-868C-7889-8E2527D1B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026" y="543970"/>
            <a:ext cx="1635888" cy="2067026"/>
          </a:xfrm>
          <a:prstGeom prst="rect">
            <a:avLst/>
          </a:prstGeom>
        </p:spPr>
      </p:pic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40620DEC-02A0-CEBB-1C4B-A6CDFC14E2DB}"/>
              </a:ext>
            </a:extLst>
          </p:cNvPr>
          <p:cNvSpPr txBox="1"/>
          <p:nvPr/>
        </p:nvSpPr>
        <p:spPr>
          <a:xfrm>
            <a:off x="1360267" y="4852979"/>
            <a:ext cx="1000607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ยุทธศาสตร์ที่ 3</a:t>
            </a:r>
            <a:r>
              <a:rPr lang="en-US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การวิจัยและสร้างนวัตกรรมเพื่อเพิ่มขีดความสามารถการแข่งขันของคนในท้องถิ่นและประเทศ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188990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2</a:t>
            </a:fld>
            <a:endParaRPr lang="x-none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62AF1D0-4C74-5F7B-E683-70DA341CFF20}"/>
              </a:ext>
            </a:extLst>
          </p:cNvPr>
          <p:cNvSpPr txBox="1"/>
          <p:nvPr/>
        </p:nvSpPr>
        <p:spPr>
          <a:xfrm>
            <a:off x="1391856" y="504028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เป้าประสงค์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Objectives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en-US" sz="20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566EEC0A-604F-0C25-BE62-FD6F75497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32155"/>
              </p:ext>
            </p:extLst>
          </p:nvPr>
        </p:nvGraphicFramePr>
        <p:xfrm>
          <a:off x="828019" y="1233332"/>
          <a:ext cx="10943434" cy="518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78997">
                  <a:extLst>
                    <a:ext uri="{9D8B030D-6E8A-4147-A177-3AD203B41FA5}">
                      <a16:colId xmlns:a16="http://schemas.microsoft.com/office/drawing/2014/main" val="3045714514"/>
                    </a:ext>
                  </a:extLst>
                </a:gridCol>
                <a:gridCol w="5364437">
                  <a:extLst>
                    <a:ext uri="{9D8B030D-6E8A-4147-A177-3AD203B41FA5}">
                      <a16:colId xmlns:a16="http://schemas.microsoft.com/office/drawing/2014/main" val="30327058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เป้าประสงค์/เป้าหมาย</a:t>
                      </a:r>
                      <a:r>
                        <a:rPr lang="en-US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เดิม</a:t>
                      </a:r>
                      <a:endParaRPr lang="en-US" sz="28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ข้อเสนอเป้าประสงค์</a:t>
                      </a:r>
                      <a:r>
                        <a:rPr lang="en-US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ใหม่</a:t>
                      </a:r>
                      <a:endParaRPr lang="en-US" sz="28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585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O1 </a:t>
                      </a:r>
                      <a:r>
                        <a:rPr lang="th-TH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เพิ่มศักยภาพการวิจัยพื้นฐานเพื่อรองรับการสร้างนวัตกรรมภายใต้แนวคิดเศรษฐกิจชีวภาพ เศรษฐกิจหมุนเวียน และ</a:t>
                      </a:r>
                      <a:r>
                        <a:rPr lang="th-TH" sz="2100" b="0" kern="1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</a:t>
                      </a:r>
                      <a:r>
                        <a:rPr lang="th-TH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เศรษฐกิจสีเขียว (</a:t>
                      </a:r>
                      <a:r>
                        <a:rPr lang="en-US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Bio-Circular-Green Economy: BCG Economy) </a:t>
                      </a:r>
                      <a:r>
                        <a:rPr lang="th-TH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และเศรษฐกิจสร้างสรรค์ (</a:t>
                      </a:r>
                      <a:r>
                        <a:rPr lang="en-US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Creative Economy)</a:t>
                      </a:r>
                    </a:p>
                    <a:p>
                      <a:r>
                        <a:rPr lang="en-US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O2 </a:t>
                      </a:r>
                      <a:r>
                        <a:rPr lang="th-TH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ยกระดับการสร้างงานวิจัยแบบบูรณาการที่ตอบโจทย์การพัฒนาท้องถิ่นและประเทศ</a:t>
                      </a:r>
                    </a:p>
                    <a:p>
                      <a:r>
                        <a:rPr lang="en-US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O3 </a:t>
                      </a:r>
                      <a:r>
                        <a:rPr lang="th-TH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สร้างเครือข่ายด้านการวิจัยกับท้องถิ่น ภาครัฐ และเอกชน ทั้งในและต่างประเทศ</a:t>
                      </a:r>
                      <a:r>
                        <a:rPr lang="en-US" sz="21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endParaRPr lang="en-US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335392"/>
                  </a:ext>
                </a:extLst>
              </a:tr>
            </a:tbl>
          </a:graphicData>
        </a:graphic>
      </p:graphicFrame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4B907D7-71BF-8810-2322-F1B23B9668DB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108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3</a:t>
            </a:fld>
            <a:endParaRPr lang="x-none"/>
          </a:p>
        </p:txBody>
      </p:sp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772B4790-CA86-E400-697C-9CD396E30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266696"/>
              </p:ext>
            </p:extLst>
          </p:nvPr>
        </p:nvGraphicFramePr>
        <p:xfrm>
          <a:off x="625033" y="1160798"/>
          <a:ext cx="11303732" cy="5364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24735">
                  <a:extLst>
                    <a:ext uri="{9D8B030D-6E8A-4147-A177-3AD203B41FA5}">
                      <a16:colId xmlns:a16="http://schemas.microsoft.com/office/drawing/2014/main" val="3994560675"/>
                    </a:ext>
                  </a:extLst>
                </a:gridCol>
                <a:gridCol w="5578997">
                  <a:extLst>
                    <a:ext uri="{9D8B030D-6E8A-4147-A177-3AD203B41FA5}">
                      <a16:colId xmlns:a16="http://schemas.microsoft.com/office/drawing/2014/main" val="166109233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กลยุทธ์/แนวทาง เดิม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ข้อเสนอกลยุทธ์/แนวทาง ใหม่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346345050"/>
                  </a:ext>
                </a:extLst>
              </a:tr>
              <a:tr h="4183979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เพิ่มจำนวนนักวิจัยของมหาวิทยาลัยในการสร้างองค์ความรู้และนวัตกรรม</a:t>
                      </a:r>
                    </a:p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ส่งเสริมให้เกิดโครงการวิจัยแบบบูรณาการที่ทำงานเป็นทีมและต่อเนื่อง เพื่อให้สามารถตอบโจทย์ที่มีผลกระทบสูงต่อการพัฒนาท้องถิ่นและประเทศ</a:t>
                      </a:r>
                    </a:p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ผลักดันงานวิจัยเพื่อสร้างองค์ความรู้นวัตกรรมภายใต้แนวคิดเศรษฐกิจชีวภาพ เศรษฐกิจหมุนเวียน และเศรษฐกิจสีเขียว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Bio-Circular-Green </a:t>
                      </a:r>
                    </a:p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Economy: BCG Economy)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และเศรษฐกิจสร้างสรรค์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Creative Economy)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นำไปสู่การสร้างมูลค่าในเชิงพาณิชย์</a:t>
                      </a:r>
                    </a:p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สร้างเครือข่ายด้านการวิจัยกับท้องถิ่น ภาครัฐ และเอกชน ทั้งในและต่างประเทศ</a:t>
                      </a:r>
                    </a:p>
                    <a:p>
                      <a:endParaRPr lang="th-TH" sz="22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2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2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2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2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2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150130181"/>
                  </a:ext>
                </a:extLst>
              </a:tr>
            </a:tbl>
          </a:graphicData>
        </a:graphic>
      </p:graphicFrame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BA6AF6BE-4856-6200-1364-DCF6D6404650}"/>
              </a:ext>
            </a:extLst>
          </p:cNvPr>
          <p:cNvSpPr txBox="1"/>
          <p:nvPr/>
        </p:nvSpPr>
        <p:spPr>
          <a:xfrm>
            <a:off x="1218235" y="446152"/>
            <a:ext cx="30296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กลยุทธ์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/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แนวทาง</a:t>
            </a:r>
            <a:endParaRPr lang="en-US" sz="3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AA75705C-FFE7-5B67-65BC-3757300B75BB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7122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4</a:t>
            </a:fld>
            <a:endParaRPr lang="x-none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DB78D29C-21B6-48DD-DF3B-DAF08A38F541}"/>
              </a:ext>
            </a:extLst>
          </p:cNvPr>
          <p:cNvSpPr txBox="1"/>
          <p:nvPr/>
        </p:nvSpPr>
        <p:spPr>
          <a:xfrm>
            <a:off x="1507604" y="207769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ตัวชี้วัดความสำเร็จ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(Key Result)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graphicFrame>
        <p:nvGraphicFramePr>
          <p:cNvPr id="13" name="ตาราง 12">
            <a:extLst>
              <a:ext uri="{FF2B5EF4-FFF2-40B4-BE49-F238E27FC236}">
                <a16:creationId xmlns:a16="http://schemas.microsoft.com/office/drawing/2014/main" id="{981D64E4-006A-0F2B-0717-CC04A47DD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51723"/>
              </p:ext>
            </p:extLst>
          </p:nvPr>
        </p:nvGraphicFramePr>
        <p:xfrm>
          <a:off x="470703" y="1007689"/>
          <a:ext cx="11250595" cy="5791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7853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761126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40754">
                  <a:extLst>
                    <a:ext uri="{9D8B030D-6E8A-4147-A177-3AD203B41FA5}">
                      <a16:colId xmlns:a16="http://schemas.microsoft.com/office/drawing/2014/main" val="1535105005"/>
                    </a:ext>
                  </a:extLst>
                </a:gridCol>
                <a:gridCol w="3398043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1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ร้อยละของบทความวิจัยหรือผลงานสร้างสรรค์ หรือบทความวิชาการที่ตีพิมพ์เผยแพร่ในวารสารระดับชาติต่อจำนวนอาจารย์ประจำและนักวิจัย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5.79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2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ร้อยละของบทความวิจัยหรือผลงานสร้างสรรค์ หรือบทความวิชาการที่ตีพิมพ์เผยแพร่ในวารสารระดับนานาชาติต่อจำนวนอาจารย์ประจำและนักวิจัย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3.25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3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บทความวิจัยตีพิมพ์เผยแพร่ในระดับนานาชาติที่ได้รับการอ้างอิง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Citation) 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ครั้ง/บทความ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243733187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616036535"/>
                  </a:ext>
                </a:extLst>
              </a:tr>
            </a:tbl>
          </a:graphicData>
        </a:graphic>
      </p:graphicFrame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96813E8-2B99-A1D3-3827-2822CC15755F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49269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5</a:t>
            </a:fld>
            <a:endParaRPr lang="x-none"/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1A567B4-4A4A-2A2A-E5F4-2CAFB4FF2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186940"/>
              </p:ext>
            </p:extLst>
          </p:nvPr>
        </p:nvGraphicFramePr>
        <p:xfrm>
          <a:off x="562420" y="1007684"/>
          <a:ext cx="11250595" cy="5608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7853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773582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28298">
                  <a:extLst>
                    <a:ext uri="{9D8B030D-6E8A-4147-A177-3AD203B41FA5}">
                      <a16:colId xmlns:a16="http://schemas.microsoft.com/office/drawing/2014/main" val="4184112103"/>
                    </a:ext>
                  </a:extLst>
                </a:gridCol>
                <a:gridCol w="3398043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4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จำนวนโครงการวิจัยแบบบูรณาการที่ส่งผลกระทบ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Impact)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ต่อการพัฒนาท้องถิ่นและมีผลตอบแทนทางสังคม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Social Return on Investment : SROI)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มากกว่า 1.0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4635641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5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ผลงานวิจัยหรืองานสร้างสรรค์หรือนวัตกรรมที่สามารถต่อยอดสู่การสร้างมูลค่าเพิ่มทางเศรษฐกิจได้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ผลงาน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941801380"/>
                  </a:ext>
                </a:extLst>
              </a:tr>
            </a:tbl>
          </a:graphicData>
        </a:graphic>
      </p:graphicFrame>
      <p:sp>
        <p:nvSpPr>
          <p:cNvPr id="3" name="Freeform 11">
            <a:extLst>
              <a:ext uri="{FF2B5EF4-FFF2-40B4-BE49-F238E27FC236}">
                <a16:creationId xmlns:a16="http://schemas.microsoft.com/office/drawing/2014/main" id="{670B366B-51B0-187A-6BE1-4194491010A4}"/>
              </a:ext>
            </a:extLst>
          </p:cNvPr>
          <p:cNvSpPr/>
          <p:nvPr/>
        </p:nvSpPr>
        <p:spPr>
          <a:xfrm flipH="1" flipV="1">
            <a:off x="871855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9BEA760-4856-0043-61F6-E8BB80A6910C}"/>
              </a:ext>
            </a:extLst>
          </p:cNvPr>
          <p:cNvSpPr txBox="1"/>
          <p:nvPr/>
        </p:nvSpPr>
        <p:spPr>
          <a:xfrm>
            <a:off x="8883878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02ADACC-512F-605C-E88E-2BA4FA8C796F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208950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6</a:t>
            </a:fld>
            <a:endParaRPr lang="x-none"/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1A567B4-4A4A-2A2A-E5F4-2CAFB4FF2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523335"/>
              </p:ext>
            </p:extLst>
          </p:nvPr>
        </p:nvGraphicFramePr>
        <p:xfrm>
          <a:off x="701320" y="949809"/>
          <a:ext cx="11250595" cy="5486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7853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762003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39877">
                  <a:extLst>
                    <a:ext uri="{9D8B030D-6E8A-4147-A177-3AD203B41FA5}">
                      <a16:colId xmlns:a16="http://schemas.microsoft.com/office/drawing/2014/main" val="4033657511"/>
                    </a:ext>
                  </a:extLst>
                </a:gridCol>
                <a:gridCol w="3398043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6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จำนวนโครงการความร่วมมือด้านการวิจัยกับท้องถิ่น ภาครัฐ และเอกชน ทั้งในและต่างประเทศ เพื่อพัฒนาผลิตภัณฑ์หรือสร้างนวัตกรรม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7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ร้อยละของเงินวิจัยจากภายนอก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ที่เพิ่มขึ้นจากปีที่ผ่านมา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8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จำนวนองค์ความรู้/งานวิจัย/นวัตกรรมตามแนวคิดเศรษฐกิจ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BCG Model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และเศรษฐกิจสร้างสรรค์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Creative Economy)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เรื่อง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91856926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003938037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38107158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289542947"/>
                  </a:ext>
                </a:extLst>
              </a:tr>
            </a:tbl>
          </a:graphicData>
        </a:graphic>
      </p:graphicFrame>
      <p:sp>
        <p:nvSpPr>
          <p:cNvPr id="3" name="Freeform 11">
            <a:extLst>
              <a:ext uri="{FF2B5EF4-FFF2-40B4-BE49-F238E27FC236}">
                <a16:creationId xmlns:a16="http://schemas.microsoft.com/office/drawing/2014/main" id="{670B366B-51B0-187A-6BE1-4194491010A4}"/>
              </a:ext>
            </a:extLst>
          </p:cNvPr>
          <p:cNvSpPr/>
          <p:nvPr/>
        </p:nvSpPr>
        <p:spPr>
          <a:xfrm flipH="1" flipV="1">
            <a:off x="871855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9BEA760-4856-0043-61F6-E8BB80A6910C}"/>
              </a:ext>
            </a:extLst>
          </p:cNvPr>
          <p:cNvSpPr txBox="1"/>
          <p:nvPr/>
        </p:nvSpPr>
        <p:spPr>
          <a:xfrm>
            <a:off x="8907033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E873F1-987E-A67A-8C76-9731D5CCD9C0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4457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7</a:t>
            </a:fld>
            <a:endParaRPr lang="x-none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D584E11A-BB87-5DAF-3498-67C5E88DA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367821"/>
              </p:ext>
            </p:extLst>
          </p:nvPr>
        </p:nvGraphicFramePr>
        <p:xfrm>
          <a:off x="678172" y="1007686"/>
          <a:ext cx="11250593" cy="5425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7853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785151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16727">
                  <a:extLst>
                    <a:ext uri="{9D8B030D-6E8A-4147-A177-3AD203B41FA5}">
                      <a16:colId xmlns:a16="http://schemas.microsoft.com/office/drawing/2014/main" val="206259478"/>
                    </a:ext>
                  </a:extLst>
                </a:gridCol>
                <a:gridCol w="3398043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9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ร้อยละของอาจารย์ประจำและนักวิจัยที่มีผลงานวิจัย หรืองานสร้างสรรค์ หรือนวัตกรรม ต่อจำนวนอาจารย์ประจำและนักวิจัย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17.90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10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ร้อยละของอาจารย์ประจำและนักวิจัยที่มีผลงานวิจัย งานสร้างสรรค์ นวัตกรรม ที่ได้รับการจดอนุสิทธิบัตรหรือสิทธิบัตรต่อจำนวนอาจารย์ประจำและนักวิจัย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0.18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98807275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824353248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368587662"/>
                  </a:ext>
                </a:extLst>
              </a:tr>
            </a:tbl>
          </a:graphicData>
        </a:graphic>
      </p:graphicFrame>
      <p:sp>
        <p:nvSpPr>
          <p:cNvPr id="5" name="Freeform 11">
            <a:extLst>
              <a:ext uri="{FF2B5EF4-FFF2-40B4-BE49-F238E27FC236}">
                <a16:creationId xmlns:a16="http://schemas.microsoft.com/office/drawing/2014/main" id="{39312B45-7F0C-021F-384E-E74119743CF5}"/>
              </a:ext>
            </a:extLst>
          </p:cNvPr>
          <p:cNvSpPr/>
          <p:nvPr/>
        </p:nvSpPr>
        <p:spPr>
          <a:xfrm flipH="1" flipV="1">
            <a:off x="871855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D5A9AE6C-7D09-1F92-246E-848333ED8364}"/>
              </a:ext>
            </a:extLst>
          </p:cNvPr>
          <p:cNvSpPr txBox="1"/>
          <p:nvPr/>
        </p:nvSpPr>
        <p:spPr>
          <a:xfrm>
            <a:off x="8918604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B7B1897-B7E9-81B7-9CC6-F8D96F22EC7D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2337071893"/>
      </p:ext>
    </p:extLst>
  </p:cSld>
  <p:clrMapOvr>
    <a:masterClrMapping/>
  </p:clrMapOvr>
</p:sld>
</file>

<file path=ppt/theme/theme1.xml><?xml version="1.0" encoding="utf-8"?>
<a:theme xmlns:a="http://schemas.openxmlformats.org/drawingml/2006/main" name="NRRU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AF80CE7-67E6-D44A-860D-135BE851D4C8}" vid="{EFC7E05B-9621-764A-AFA1-4E4BC2E981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NRRU-PowerPoint-Template</Template>
  <TotalTime>1226</TotalTime>
  <Words>735</Words>
  <Application>Microsoft Office PowerPoint</Application>
  <PresentationFormat>แบบจอกว้าง</PresentationFormat>
  <Paragraphs>172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DB Helvethaica X</vt:lpstr>
      <vt:lpstr>Kanit</vt:lpstr>
      <vt:lpstr>TH SarabunPSK</vt:lpstr>
      <vt:lpstr>Times New Roman</vt:lpstr>
      <vt:lpstr>NRRU-PowerPoint-Template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pc</dc:creator>
  <cp:lastModifiedBy>Sonruthai Wanlila</cp:lastModifiedBy>
  <cp:revision>47</cp:revision>
  <dcterms:created xsi:type="dcterms:W3CDTF">2022-01-19T01:38:16Z</dcterms:created>
  <dcterms:modified xsi:type="dcterms:W3CDTF">2024-08-27T05:11:46Z</dcterms:modified>
</cp:coreProperties>
</file>