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0" r:id="rId2"/>
    <p:sldId id="333" r:id="rId3"/>
    <p:sldId id="334" r:id="rId4"/>
    <p:sldId id="335" r:id="rId5"/>
    <p:sldId id="341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CC"/>
    <a:srgbClr val="0000FF"/>
    <a:srgbClr val="AFD7FF"/>
    <a:srgbClr val="FF66FF"/>
    <a:srgbClr val="33CCFF"/>
    <a:srgbClr val="3DCF25"/>
    <a:srgbClr val="FFFF66"/>
    <a:srgbClr val="AA4248"/>
    <a:srgbClr val="32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F2F22-FA93-2C1D-045F-EFBBEBC07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0771-EDB7-563B-6BB9-CB2DD9D06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F5D2-DDCF-47CE-8937-CFD7DB5768B6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C9D7-121A-7531-775E-0AC100659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BE9C7-31E9-DC08-D231-0A689448B2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F44-F24B-44F3-9172-F41BC0377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9B36-3B6F-40A1-BB68-9FEF5751EF5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F2F2-9D06-4294-A4DD-3E243FC5C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1CE6-1F6E-4C42-8961-1AFCE5A7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A2DD1-0C80-5F4E-9059-CAAF61E4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63D6-7A7E-7E44-825E-F49FB82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6B1-A693-4033-850E-2D4DE52A3677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958C-FE30-4D4D-B0F4-5AE1C0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DB3E-71D9-0948-A2CB-B03B6EE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565" y="6524046"/>
            <a:ext cx="27432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fld id="{D1D8157B-235E-D847-A4D5-B0CDD5EC7F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75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033-6350-204C-B9C3-229F1C2A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A0F03-6A28-9948-8ADC-5D9FD544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5031-1217-3C4A-93B3-E826BD68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CAEA-50FD-445A-9D68-610A76438FB3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7CEB-CDE7-4748-A0F8-4195E4C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4A3F-F334-E145-A5AE-A7B6105D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11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8080-9FD9-D948-AB24-1ABD33A4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8191-67C4-B84E-81AD-D163D76A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04F-B540-A341-9CC5-DC6D0DA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B58-247C-4EBC-A8C1-6DB9961EB38A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5596-3017-1946-A2EA-9ECFA7B8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3D4E-2163-B743-BCC2-1ED95CE3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57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E92-F70E-BD41-94C5-0AD5CB3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0E55-40AA-E74E-94B6-4379863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E3A8-921C-284E-8735-1B0C0A0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F799-BDF6-4677-AB3F-0515AC56D3A0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7C6C-B9E7-2749-8939-5F73EAE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2-394D-AC4A-9073-2DFF2EA9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6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B65-10DE-5D4A-98A2-868054E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6957-8351-494A-A59D-BD81E8E8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5F75-8B20-F340-9A69-B573EC0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81F4-C877-4DF5-96C3-8A25DFB152D8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3D25-ADB5-894E-9143-4AF17173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ED13-9C44-FC45-B69C-B82EE3D9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46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AF2-4A66-7D49-A1D7-65E18D0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90-AD7E-C647-BDEF-8BA4D2EC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E8D6-3B48-F549-A36F-2B9B979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AEE96-D1C8-8741-917C-0447040F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C58-34A4-4E76-8C90-9323FF6776D7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3840-D156-5940-8224-8EDBFDA9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0137-0A8D-7846-9405-0B33D07B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404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8D2-BCF8-9B4D-87B8-1CF1101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FB0D2-3A50-784C-ABE8-ABCBBD2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33CD-B42C-7E48-A3A9-88428C5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61F4-BC61-BC4D-A744-163C854D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7622-BAC4-B84F-A5D9-21DD86CE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C147-5730-DA4E-81D5-439B4E29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2C11-0F8B-4ACB-8A38-F3B1723C22EB}" type="datetime1">
              <a:rPr lang="en-US" smtClean="0"/>
              <a:t>8/29/2024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4F5B8-D1C9-9C4F-9901-B2A9273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B73A2-D698-1D4E-B454-892B01C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9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CC9E-875A-D046-8039-ED98366E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E8D49-4CEF-C248-B220-E8CF243F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173-83F3-453A-8E6B-E9BF7ABECBD9}" type="datetime1">
              <a:rPr lang="en-US" smtClean="0"/>
              <a:t>8/29/2024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512F0-332D-E146-ABE7-800249C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4FAED-1BED-DD4B-B660-199F4F49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D0CC8-E4CB-F64C-92ED-07010E9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992D-CCA3-4FA0-8241-7131ED62B0AA}" type="datetime1">
              <a:rPr lang="en-US" smtClean="0"/>
              <a:t>8/29/2024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CD85D-7713-FD4E-9E66-D8B1651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A489-E022-324B-B42F-538B93F3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9B6-6A3E-3344-BE24-94B1C42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5C62-4CD7-2B4B-AC8B-9A03552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0BC-B030-6F4D-A88C-C53EEDF54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7016-67F3-974D-9A43-5BC8F896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D953-7B9E-4921-AB1B-E21EDCA6F515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5C13-EBFC-274C-8E53-4E42FC8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E310-EE66-454E-9EF3-0816E162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9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013C-BF2E-8D48-8228-8538D2E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FC286-40EB-F84B-B67F-CF3F60E5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B9E83-D039-614F-B62B-1EA429B2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0F9E-2BA0-9747-92C7-C32518EE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95BB-F3A3-445A-97D8-CE1869612CA9}" type="datetime1">
              <a:rPr lang="en-US" smtClean="0"/>
              <a:t>8/29/2024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238-BC3A-4D48-8365-F0AA6A4B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D4D91-D9CE-B943-824A-7408529E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9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C54C-3A6A-354D-B23B-2815C3A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CEB0-69DF-5E47-AE99-015C0064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D03C-7479-2846-9DAE-15223453B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958-E2F6-4E4A-BF03-B1B50355E97D}" type="datetime1">
              <a:rPr lang="en-US" smtClean="0"/>
              <a:t>8/29/2024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CA0-0D0A-4445-9180-17035D17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000-07EB-B94B-9D01-3EEE2CA96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0819" y="6466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9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7DFDD272-D247-4C6D-99F2-90C660BC9718}"/>
              </a:ext>
            </a:extLst>
          </p:cNvPr>
          <p:cNvSpPr txBox="1"/>
          <p:nvPr/>
        </p:nvSpPr>
        <p:spPr>
          <a:xfrm>
            <a:off x="10833904" y="312516"/>
            <a:ext cx="9925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2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A23F5E-301F-76F1-D3CB-25270BF3D851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02B3CF16-A01B-CF46-38E8-4FE9622C5837}"/>
              </a:ext>
            </a:extLst>
          </p:cNvPr>
          <p:cNvSpPr txBox="1"/>
          <p:nvPr/>
        </p:nvSpPr>
        <p:spPr>
          <a:xfrm>
            <a:off x="1302393" y="2531305"/>
            <a:ext cx="9587214" cy="1760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แบบฟอร์ม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ทบทวนเป้าหมายผลสัมฤทธิ์ ตัวชี้วัด และกลยุทธ์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การพัฒนามหาวิทยาลัยราชภัฏนครราชสีมา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ประจำปีงบประมาณ พ.ศ. 2568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8" name="รูปภาพ 7" descr="รูปภาพประกอบด้วย สัญลักษณ์, ยอด, เครื่องหมายการค้า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D1825BFD-924D-97ED-7EC8-9D275C38B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26" y="543970"/>
            <a:ext cx="1635888" cy="2067026"/>
          </a:xfrm>
          <a:prstGeom prst="rect">
            <a:avLst/>
          </a:prstGeom>
        </p:spPr>
      </p:pic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6D72775B-794F-9336-07FC-75FB09F4B10B}"/>
              </a:ext>
            </a:extLst>
          </p:cNvPr>
          <p:cNvSpPr txBox="1"/>
          <p:nvPr/>
        </p:nvSpPr>
        <p:spPr>
          <a:xfrm>
            <a:off x="1360268" y="4852979"/>
            <a:ext cx="97232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ยุทธศาสตร์ที่ 2</a:t>
            </a:r>
            <a:r>
              <a:rPr lang="en-US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การผลิตและพัฒนาครูและบุคลากรทางการศึกษาที่มีสมรรถนะสูง</a:t>
            </a:r>
          </a:p>
        </p:txBody>
      </p:sp>
    </p:spTree>
    <p:extLst>
      <p:ext uri="{BB962C8B-B14F-4D97-AF65-F5344CB8AC3E}">
        <p14:creationId xmlns:p14="http://schemas.microsoft.com/office/powerpoint/2010/main" val="143515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62AF1D0-4C74-5F7B-E683-70DA341CFF20}"/>
              </a:ext>
            </a:extLst>
          </p:cNvPr>
          <p:cNvSpPr txBox="1"/>
          <p:nvPr/>
        </p:nvSpPr>
        <p:spPr>
          <a:xfrm>
            <a:off x="1391856" y="504028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เป้าประสงค์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Objectives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66EEC0A-604F-0C25-BE62-FD6F7549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30883"/>
              </p:ext>
            </p:extLst>
          </p:nvPr>
        </p:nvGraphicFramePr>
        <p:xfrm>
          <a:off x="682907" y="1281486"/>
          <a:ext cx="10972799" cy="5242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63250">
                  <a:extLst>
                    <a:ext uri="{9D8B030D-6E8A-4147-A177-3AD203B41FA5}">
                      <a16:colId xmlns:a16="http://schemas.microsoft.com/office/drawing/2014/main" val="3045714514"/>
                    </a:ext>
                  </a:extLst>
                </a:gridCol>
                <a:gridCol w="5509549">
                  <a:extLst>
                    <a:ext uri="{9D8B030D-6E8A-4147-A177-3AD203B41FA5}">
                      <a16:colId xmlns:a16="http://schemas.microsoft.com/office/drawing/2014/main" val="3032705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ข้อเสนอเป้าประสงค์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ใหม่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58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O1 </a:t>
                      </a:r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บัณฑิตวิชาชีพครูมีสมรรถนะทางวิชาชีพ และคุณลักษณะตามจุดเน้นของสาขาวิชา คณะ และมหาวิทยาลัย </a:t>
                      </a:r>
                    </a:p>
                    <a:p>
                      <a:r>
                        <a:rPr lang="en-US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O2 </a:t>
                      </a:r>
                      <a:r>
                        <a:rPr lang="th-TH" sz="20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ครู บุคลากรทางการศึกษา และศิษย์เก่ามีสมรรถนะด้านการบริหารหลักสูตรและการจัดการเรียนรู้ การพัฒนาผู้เรียน การบริหารจัดการชั้นเรียน การวิจัยเพื่อพัฒนาผู้เรียน  และภาวะผู้นำครู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335392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2ED30CF-E86E-3CDF-A847-50E1C0C599F9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1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3</a:t>
            </a:fld>
            <a:endParaRPr lang="x-none"/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772B4790-CA86-E400-697C-9CD396E3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32389"/>
              </p:ext>
            </p:extLst>
          </p:nvPr>
        </p:nvGraphicFramePr>
        <p:xfrm>
          <a:off x="759196" y="1021901"/>
          <a:ext cx="11169569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90572">
                  <a:extLst>
                    <a:ext uri="{9D8B030D-6E8A-4147-A177-3AD203B41FA5}">
                      <a16:colId xmlns:a16="http://schemas.microsoft.com/office/drawing/2014/main" val="3994560675"/>
                    </a:ext>
                  </a:extLst>
                </a:gridCol>
                <a:gridCol w="5578997">
                  <a:extLst>
                    <a:ext uri="{9D8B030D-6E8A-4147-A177-3AD203B41FA5}">
                      <a16:colId xmlns:a16="http://schemas.microsoft.com/office/drawing/2014/main" val="16610923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กลยุทธ์/แนวทาง เดิม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ข้อเสนอกลยุทธ์/แนวทาง ใหม่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346345050"/>
                  </a:ext>
                </a:extLst>
              </a:tr>
              <a:tr h="4183979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ปรับปรุงระบบและกลไกการผลิตครูให้สอดคล้องรองรับการเปลี่ยนแปลงและความต้องการของท้องถิ่นและประเทศ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พัฒนานักศึกษาวิชาชีพครูให้มีสมรรถนะตามจุดเน้นของสาขาวิชา คณะ มหาวิทยาลัย และสอดคล้องกับการเปลี่ยนแปลง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ส่งเสริมการจัดการเรียนการสอนในชั้นเรียนเป็นภาษาอังกฤษ และ/หรือบูรณาการภาษาและเนื้อหา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CLIL)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ส่งเสริมการจัดกิจกรรมทั้งในชั้นเรียน นอกชั้นเรียน และสื่อดิจิทัลเพื่อพัฒนาความรู้ ทักษะ ความสามารถ คุณลักษณะ และจิตวิญญาณความเป็นครู 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สร้างระบบกลไกและเครือข่ายความร่วมมือเชิงรุกกับหน่วยงานผู้ใช้ครู และหน่วยงานอื่นทั้งในและต่างประเทศเพื่อพัฒนาการผลิตครู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ส่งเสริมการวิจัยและพัฒนานวัตกรรมการเรียนรู้เพื่อยกระดับคุณภาพการศึกษา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พัฒนาโรงเรียนสาธิตฯ และโรงเรียนร่วมผลิตครูให้เป็นต้นแบบด้านการจัดการศึกษา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พัฒนาหลักสูตรระยะสั้นเพื่อ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Up-Re-New Skills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ผู้บริหาร ครู บุคลากรทางการศึกษา และศิษย์เก่า</a:t>
                      </a: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150130181"/>
                  </a:ext>
                </a:extLst>
              </a:tr>
            </a:tbl>
          </a:graphicData>
        </a:graphic>
      </p:graphicFrame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A6AF6BE-4856-6200-1364-DCF6D6404650}"/>
              </a:ext>
            </a:extLst>
          </p:cNvPr>
          <p:cNvSpPr txBox="1"/>
          <p:nvPr/>
        </p:nvSpPr>
        <p:spPr>
          <a:xfrm>
            <a:off x="1218235" y="341977"/>
            <a:ext cx="3029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กลยุทธ์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</a:t>
            </a:r>
            <a:endParaRPr lang="en-US" sz="3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C98B403-A547-DC1E-7245-3A3B8D466E46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712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B78D29C-21B6-48DD-DF3B-DAF08A38F541}"/>
              </a:ext>
            </a:extLst>
          </p:cNvPr>
          <p:cNvSpPr txBox="1"/>
          <p:nvPr/>
        </p:nvSpPr>
        <p:spPr>
          <a:xfrm>
            <a:off x="1195087" y="388283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ตัวชี้วัดความสำเร็จ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(Key Result)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32327"/>
              </p:ext>
            </p:extLst>
          </p:nvPr>
        </p:nvGraphicFramePr>
        <p:xfrm>
          <a:off x="555585" y="1158163"/>
          <a:ext cx="11361607" cy="518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8865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73577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28303">
                  <a:extLst>
                    <a:ext uri="{9D8B030D-6E8A-4147-A177-3AD203B41FA5}">
                      <a16:colId xmlns:a16="http://schemas.microsoft.com/office/drawing/2014/main" val="511577077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ร้อยละของบัณฑิตที่ได้รับใบอนุญาตประกอบวิชาชีพครู ในปีแรกหลังสำเร็จการศึกษา (เทียบกับจำนวนผู้เข้าสอบ)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N/A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2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ความพึงพอใจของผู้ใช้บัณฑิตวิชาชีพครู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</a:p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(เต็ม 5)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4.50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4.55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64439203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32601219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109949845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898F93E-4AC1-2FFD-F8F6-C5969C239B08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26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5</a:t>
            </a:fld>
            <a:endParaRPr lang="x-none"/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77623"/>
              </p:ext>
            </p:extLst>
          </p:nvPr>
        </p:nvGraphicFramePr>
        <p:xfrm>
          <a:off x="428263" y="1019263"/>
          <a:ext cx="11523654" cy="45792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20912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866173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42664">
                  <a:extLst>
                    <a:ext uri="{9D8B030D-6E8A-4147-A177-3AD203B41FA5}">
                      <a16:colId xmlns:a16="http://schemas.microsoft.com/office/drawing/2014/main" val="3833579943"/>
                    </a:ext>
                  </a:extLst>
                </a:gridCol>
                <a:gridCol w="3291086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3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จำนวนนวัตกรรมการเรียนรู้ที่สร้างขึ้นใหม่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1270">
                <a:tc>
                  <a:txBody>
                    <a:bodyPr/>
                    <a:lstStyle/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นวัตกรรมของหลักสูตรครุศาสตร์บัณฑิต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นวัตกรรม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4292129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นวัตกรรมของโรงเรียนร่วมผลิตบัณฑิตครู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นวัตกรรม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459583737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นวัตกรรมโรงเรียนสาธิตประถม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นวัตกรรม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158031993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นวัตกรรมโรงเรียนสาธิตมัธยม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นวัตกรรม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896016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จำนวนครูและบุคลากรทางการศึกษาที่ได้รับการ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Up-Re-New Skills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เพื่อยกระดับคุณภาพการศึกษา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คน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,500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,507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700286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494859215"/>
                  </a:ext>
                </a:extLst>
              </a:tr>
            </a:tbl>
          </a:graphicData>
        </a:graphic>
      </p:graphicFrame>
      <p:sp>
        <p:nvSpPr>
          <p:cNvPr id="2" name="Freeform 11">
            <a:extLst>
              <a:ext uri="{FF2B5EF4-FFF2-40B4-BE49-F238E27FC236}">
                <a16:creationId xmlns:a16="http://schemas.microsoft.com/office/drawing/2014/main" id="{CF8F4D4B-9404-45B9-83F2-5FBB5E079E72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BFDE22B-DFDC-CD2A-4832-5175E7BCF1F6}"/>
              </a:ext>
            </a:extLst>
          </p:cNvPr>
          <p:cNvSpPr txBox="1"/>
          <p:nvPr/>
        </p:nvSpPr>
        <p:spPr>
          <a:xfrm>
            <a:off x="8964904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2563438430"/>
      </p:ext>
    </p:extLst>
  </p:cSld>
  <p:clrMapOvr>
    <a:masterClrMapping/>
  </p:clrMapOvr>
</p:sld>
</file>

<file path=ppt/theme/theme1.xml><?xml version="1.0" encoding="utf-8"?>
<a:theme xmlns:a="http://schemas.openxmlformats.org/drawingml/2006/main" name="NRRU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80CE7-67E6-D44A-860D-135BE851D4C8}" vid="{EFC7E05B-9621-764A-AFA1-4E4BC2E98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NRRU-PowerPoint-Template</Template>
  <TotalTime>1236</TotalTime>
  <Words>537</Words>
  <Application>Microsoft Office PowerPoint</Application>
  <PresentationFormat>แบบจอกว้าง</PresentationFormat>
  <Paragraphs>118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DB Helvethaica X</vt:lpstr>
      <vt:lpstr>Kanit</vt:lpstr>
      <vt:lpstr>TH SarabunPSK</vt:lpstr>
      <vt:lpstr>Times New Roman</vt:lpstr>
      <vt:lpstr>NRRU-PowerPoint-Template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Sonruthai Wanlila</cp:lastModifiedBy>
  <cp:revision>48</cp:revision>
  <dcterms:created xsi:type="dcterms:W3CDTF">2022-01-19T01:38:16Z</dcterms:created>
  <dcterms:modified xsi:type="dcterms:W3CDTF">2024-08-29T04:02:00Z</dcterms:modified>
</cp:coreProperties>
</file>