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0" r:id="rId2"/>
    <p:sldId id="333" r:id="rId3"/>
    <p:sldId id="334" r:id="rId4"/>
    <p:sldId id="335" r:id="rId5"/>
    <p:sldId id="336" r:id="rId6"/>
    <p:sldId id="337" r:id="rId7"/>
    <p:sldId id="341" r:id="rId8"/>
    <p:sldId id="338" r:id="rId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9900CC"/>
    <a:srgbClr val="0000FF"/>
    <a:srgbClr val="AFD7FF"/>
    <a:srgbClr val="FF66FF"/>
    <a:srgbClr val="33CCFF"/>
    <a:srgbClr val="3DCF25"/>
    <a:srgbClr val="FFFF66"/>
    <a:srgbClr val="AA4248"/>
    <a:srgbClr val="32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10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1F2F22-FA93-2C1D-045F-EFBBEBC070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C0771-EDB7-563B-6BB9-CB2DD9D065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FF5D2-DDCF-47CE-8937-CFD7DB5768B6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BC9D7-121A-7531-775E-0AC100659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BE9C7-31E9-DC08-D231-0A689448B2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BF44-F24B-44F3-9172-F41BC0377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30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09B36-3B6F-40A1-BB68-9FEF5751EF5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1F2F2-9D06-4294-A4DD-3E243FC5C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7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1CE6-1F6E-4C42-8961-1AFCE5A7A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A2DD1-0C80-5F4E-9059-CAAF61E48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63D6-7A7E-7E44-825E-F49FB823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76B1-A693-4033-850E-2D4DE52A3677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1958C-FE30-4D4D-B0F4-5AE1C058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DB3E-71D9-0948-A2CB-B03B6EE9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565" y="6524046"/>
            <a:ext cx="27432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defRPr>
            </a:lvl1pPr>
          </a:lstStyle>
          <a:p>
            <a:fld id="{D1D8157B-235E-D847-A4D5-B0CDD5EC7F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3758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A033-6350-204C-B9C3-229F1C2A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A0F03-6A28-9948-8ADC-5D9FD544F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A5031-1217-3C4A-93B3-E826BD68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CAEA-50FD-445A-9D68-610A76438FB3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97CEB-CDE7-4748-A0F8-4195E4C1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4A3F-F334-E145-A5AE-A7B6105D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0011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C8080-9FD9-D948-AB24-1ABD33A43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08191-67C4-B84E-81AD-D163D76A6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804F-B540-A341-9CC5-DC6D0DA6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B58-247C-4EBC-A8C1-6DB9961EB38A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A5596-3017-1946-A2EA-9ECFA7B8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33D4E-2163-B743-BCC2-1ED95CE3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1574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5E92-F70E-BD41-94C5-0AD5CB3A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C0E55-40AA-E74E-94B6-4379863A7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8E3A8-921C-284E-8735-1B0C0A03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F799-BDF6-4677-AB3F-0515AC56D3A0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47C6C-B9E7-2749-8939-5F73EAE1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7E32-394D-AC4A-9073-2DFF2EA9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61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1B65-10DE-5D4A-98A2-868054EB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E6957-8351-494A-A59D-BD81E8E8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55F75-8B20-F340-9A69-B573EC0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81F4-C877-4DF5-96C3-8A25DFB152D8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13D25-ADB5-894E-9143-4AF17173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ED13-9C44-FC45-B69C-B82EE3D9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7465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DFAF2-4A66-7D49-A1D7-65E18D07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FD90-AD7E-C647-BDEF-8BA4D2EC3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8E8D6-3B48-F549-A36F-2B9B97926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AEE96-D1C8-8741-917C-0447040F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C58-34A4-4E76-8C90-9323FF6776D7}" type="datetime1">
              <a:rPr lang="en-US" smtClean="0"/>
              <a:t>8/29/2024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13840-D156-5940-8224-8EDBFDA9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00137-0A8D-7846-9405-0B33D07B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404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E8D2-BCF8-9B4D-87B8-1CF11014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FB0D2-3A50-784C-ABE8-ABCBBD256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633CD-B42C-7E48-A3A9-88428C598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61F4-BC61-BC4D-A744-163C854D1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E7622-BAC4-B84F-A5D9-21DD86CED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C147-5730-DA4E-81D5-439B4E29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2C11-0F8B-4ACB-8A38-F3B1723C22EB}" type="datetime1">
              <a:rPr lang="en-US" smtClean="0"/>
              <a:t>8/29/2024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4F5B8-D1C9-9C4F-9901-B2A9273F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B73A2-D698-1D4E-B454-892B01C4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39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6CC9E-875A-D046-8039-ED98366E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E8D49-4CEF-C248-B220-E8CF243F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3173-83F3-453A-8E6B-E9BF7ABECBD9}" type="datetime1">
              <a:rPr lang="en-US" smtClean="0"/>
              <a:t>8/29/2024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512F0-332D-E146-ABE7-800249CF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4FAED-1BED-DD4B-B660-199F4F49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83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D0CC8-E4CB-F64C-92ED-07010E9E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992D-CCA3-4FA0-8241-7131ED62B0AA}" type="datetime1">
              <a:rPr lang="en-US" smtClean="0"/>
              <a:t>8/29/2024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CD85D-7713-FD4E-9E66-D8B16514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AA489-E022-324B-B42F-538B93F3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2340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79B6-6A3E-3344-BE24-94B1C42FC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A5C62-4CD7-2B4B-AC8B-9A03552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650BC-B030-6F4D-A88C-C53EEDF54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07016-67F3-974D-9A43-5BC8F896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D953-7B9E-4921-AB1B-E21EDCA6F515}" type="datetime1">
              <a:rPr lang="en-US" smtClean="0"/>
              <a:t>8/29/2024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35C13-EBFC-274C-8E53-4E42FC88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5E310-EE66-454E-9EF3-0816E162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09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013C-BF2E-8D48-8228-8538D2EE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FC286-40EB-F84B-B67F-CF3F60E53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B9E83-D039-614F-B62B-1EA429B29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90F9E-2BA0-9747-92C7-C32518EE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95BB-F3A3-445A-97D8-CE1869612CA9}" type="datetime1">
              <a:rPr lang="en-US" smtClean="0"/>
              <a:t>8/29/2024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F238-BC3A-4D48-8365-F0AA6A4B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D4D91-D9CE-B943-824A-7408529E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90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0C54C-3A6A-354D-B23B-2815C3AC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FCEB0-69DF-5E47-AE99-015C0064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0D03C-7479-2846-9DAE-15223453B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958-E2F6-4E4A-BF03-B1B50355E97D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0CA0-0D0A-4445-9180-17035D178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3000-07EB-B94B-9D01-3EEE2CA96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0819" y="64668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9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0BC70E17-E38F-41CE-A529-7B062C63D722}"/>
              </a:ext>
            </a:extLst>
          </p:cNvPr>
          <p:cNvSpPr txBox="1"/>
          <p:nvPr/>
        </p:nvSpPr>
        <p:spPr>
          <a:xfrm>
            <a:off x="1451176" y="2776307"/>
            <a:ext cx="9587214" cy="1760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แบบฟอร์ม</a:t>
            </a: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ทบทวนเป้าหมายผลสัมฤทธิ์ ตัวชี้วัด และกลยุทธ์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การพัฒนามหาวิทยาลัยราชภัฏนครราชสีมา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ประจำปีงบประมาณ พ.ศ. 2568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16EA3E91-CCAE-D3C2-AE3E-1B262334AA86}"/>
              </a:ext>
            </a:extLst>
          </p:cNvPr>
          <p:cNvSpPr txBox="1"/>
          <p:nvPr/>
        </p:nvSpPr>
        <p:spPr>
          <a:xfrm>
            <a:off x="10833904" y="312516"/>
            <a:ext cx="99257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กลุ่มที่ 1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1A51A54C-50BE-D2BF-6660-4BE913F53800}"/>
              </a:ext>
            </a:extLst>
          </p:cNvPr>
          <p:cNvSpPr txBox="1"/>
          <p:nvPr/>
        </p:nvSpPr>
        <p:spPr>
          <a:xfrm>
            <a:off x="1580034" y="4745780"/>
            <a:ext cx="94583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ยุทธศาสตร์</a:t>
            </a:r>
            <a:r>
              <a:rPr lang="th-TH" sz="28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ที่ 1</a:t>
            </a:r>
            <a:r>
              <a:rPr lang="en-US" sz="28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การยกระดับคุณภาพการจัดการศึกษา และพัฒนาสมรรถนะคนทุกช่วงวัย</a:t>
            </a:r>
            <a:endParaRPr lang="en-US" sz="2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pic>
        <p:nvPicPr>
          <p:cNvPr id="7" name="รูปภาพ 6" descr="รูปภาพประกอบด้วย สัญลักษณ์, ยอด, เครื่องหมายการค้า, เครื่องหมาย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785489D8-9809-DD35-4861-81AB59DB0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026" y="543970"/>
            <a:ext cx="1635888" cy="2067026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A48E01D-95FD-6709-61CB-DF4820A6CEC3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2556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2</a:t>
            </a:fld>
            <a:endParaRPr lang="x-none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62AF1D0-4C74-5F7B-E683-70DA341CFF20}"/>
              </a:ext>
            </a:extLst>
          </p:cNvPr>
          <p:cNvSpPr txBox="1"/>
          <p:nvPr/>
        </p:nvSpPr>
        <p:spPr>
          <a:xfrm>
            <a:off x="1056186" y="469303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เป้าประสงค์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Objectives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en-US" sz="20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566EEC0A-604F-0C25-BE62-FD6F75497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21415"/>
              </p:ext>
            </p:extLst>
          </p:nvPr>
        </p:nvGraphicFramePr>
        <p:xfrm>
          <a:off x="648183" y="1163882"/>
          <a:ext cx="11030673" cy="5364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70653">
                  <a:extLst>
                    <a:ext uri="{9D8B030D-6E8A-4147-A177-3AD203B41FA5}">
                      <a16:colId xmlns:a16="http://schemas.microsoft.com/office/drawing/2014/main" val="3045714514"/>
                    </a:ext>
                  </a:extLst>
                </a:gridCol>
                <a:gridCol w="5660020">
                  <a:extLst>
                    <a:ext uri="{9D8B030D-6E8A-4147-A177-3AD203B41FA5}">
                      <a16:colId xmlns:a16="http://schemas.microsoft.com/office/drawing/2014/main" val="30327058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เป้าประสงค์/เป้าหมาย</a:t>
                      </a:r>
                      <a:r>
                        <a:rPr lang="en-US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เดิม</a:t>
                      </a:r>
                      <a:endParaRPr lang="en-US" sz="28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ข้อเสนอเป้าประสงค์/เป้าหมาย</a:t>
                      </a:r>
                      <a:r>
                        <a:rPr lang="en-US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ใหม่</a:t>
                      </a:r>
                      <a:endParaRPr lang="en-US" sz="28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585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O1 </a:t>
                      </a:r>
                      <a:r>
                        <a:rPr lang="th-TH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บัณฑิตมีคุณภาพ มีความพร้อมในการดำรงชีวิตวิถีใหม่ </a:t>
                      </a:r>
                    </a:p>
                    <a:p>
                      <a:r>
                        <a:rPr lang="en-US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O2 </a:t>
                      </a:r>
                      <a:r>
                        <a:rPr lang="th-TH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ประชาชนทุกช่วงวัยได้รับการพัฒนาศักยภาพและทักษะเพื่อรองรับ</a:t>
                      </a:r>
                      <a:endParaRPr lang="en-US" sz="2000" b="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การเปลี่ยนแปลง</a:t>
                      </a:r>
                      <a:endParaRPr lang="en-US" sz="2000" b="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3200" b="1" kern="100" dirty="0"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335392"/>
                  </a:ext>
                </a:extLst>
              </a:tr>
            </a:tbl>
          </a:graphicData>
        </a:graphic>
      </p:graphicFrame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3F08F64-443C-ECCA-EF61-38014B4FD8EA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108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3</a:t>
            </a:fld>
            <a:endParaRPr lang="x-none"/>
          </a:p>
        </p:txBody>
      </p:sp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772B4790-CA86-E400-697C-9CD396E30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51265"/>
              </p:ext>
            </p:extLst>
          </p:nvPr>
        </p:nvGraphicFramePr>
        <p:xfrm>
          <a:off x="759196" y="1056623"/>
          <a:ext cx="11169569" cy="545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90572">
                  <a:extLst>
                    <a:ext uri="{9D8B030D-6E8A-4147-A177-3AD203B41FA5}">
                      <a16:colId xmlns:a16="http://schemas.microsoft.com/office/drawing/2014/main" val="3994560675"/>
                    </a:ext>
                  </a:extLst>
                </a:gridCol>
                <a:gridCol w="5578997">
                  <a:extLst>
                    <a:ext uri="{9D8B030D-6E8A-4147-A177-3AD203B41FA5}">
                      <a16:colId xmlns:a16="http://schemas.microsoft.com/office/drawing/2014/main" val="166109233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กลยุทธ์/แนวทาง เดิม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ข้อเสนอกลยุทธ์/แนวทาง ใหม่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346345050"/>
                  </a:ext>
                </a:extLst>
              </a:tr>
              <a:tr h="4183979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ส่งเสริมและพัฒนาหลักสูตรให้ได้รับการรับรองตามเกณฑ์มาตรฐานสากล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พัฒนาหลักสูตรบูรณาการ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Multidisciplinary)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ที่มีความยืดหยุ่น หลากหลาย ระหว่างสาขาวิชาต่างๆ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พัฒนาหลักสูตร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Up-Re-New Skills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ที่จำเป็นตามยุคสมัย สำหรับคนทุกช่วงวัย     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พัฒนา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Platform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การเรียนรู้ และสร้างระบบนิเวศน์ที่เอื้อและส่งเสริมต่อการเรียนรู้ยุคใหม่ และให้มีบรรยากาศความเป็นนานาชาติ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พัฒนาสมรรถนะด้านการจัดการเรียนรู้ของอาจารย์ให้ตอบสนองต่อการเรียนรู้ยุคใหม่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พัฒนาศักยภาพนักศึกษาและกระบวนการจัดกิจกรรมนักศึกษาให้มีสมรรถนะการเป็นพลเมืองโลก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สร้างเครือข่ายศิษย์เก่า ผู้ประกอบการ และผู้มีส่วนได้ส่วนเสีย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Stakeholder)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เพื่อร่วมพัฒนานักศึกษาและมหาวิทยาลัย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ขยายความร่วมมือทางวิชาการกับต่างประเทศเพื่อพัฒนานักศึกษาและอาจารย์ และแสวงหานักศึกษาต่างชาติ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150130181"/>
                  </a:ext>
                </a:extLst>
              </a:tr>
            </a:tbl>
          </a:graphicData>
        </a:graphic>
      </p:graphicFrame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BA6AF6BE-4856-6200-1364-DCF6D6404650}"/>
              </a:ext>
            </a:extLst>
          </p:cNvPr>
          <p:cNvSpPr txBox="1"/>
          <p:nvPr/>
        </p:nvSpPr>
        <p:spPr>
          <a:xfrm>
            <a:off x="1218235" y="376702"/>
            <a:ext cx="30296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กลยุทธ์</a:t>
            </a:r>
            <a:r>
              <a:rPr lang="en-US" sz="3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/</a:t>
            </a:r>
            <a:r>
              <a:rPr lang="th-TH" sz="3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แนวทาง</a:t>
            </a:r>
            <a:endParaRPr lang="en-US" sz="3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5F66C50-F3BB-AD97-FEE5-694B2BF6938C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7122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4</a:t>
            </a:fld>
            <a:endParaRPr lang="x-none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DB78D29C-21B6-48DD-DF3B-DAF08A38F541}"/>
              </a:ext>
            </a:extLst>
          </p:cNvPr>
          <p:cNvSpPr txBox="1"/>
          <p:nvPr/>
        </p:nvSpPr>
        <p:spPr>
          <a:xfrm>
            <a:off x="1195087" y="355570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ตัวชี้วัดความสำเร็จ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(Key Result)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graphicFrame>
        <p:nvGraphicFramePr>
          <p:cNvPr id="13" name="ตาราง 12">
            <a:extLst>
              <a:ext uri="{FF2B5EF4-FFF2-40B4-BE49-F238E27FC236}">
                <a16:creationId xmlns:a16="http://schemas.microsoft.com/office/drawing/2014/main" id="{981D64E4-006A-0F2B-0717-CC04A47DD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61412"/>
              </p:ext>
            </p:extLst>
          </p:nvPr>
        </p:nvGraphicFramePr>
        <p:xfrm>
          <a:off x="690628" y="949813"/>
          <a:ext cx="11250592" cy="5562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38996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687733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866292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170852">
                  <a:extLst>
                    <a:ext uri="{9D8B030D-6E8A-4147-A177-3AD203B41FA5}">
                      <a16:colId xmlns:a16="http://schemas.microsoft.com/office/drawing/2014/main" val="2362891779"/>
                    </a:ext>
                  </a:extLst>
                </a:gridCol>
                <a:gridCol w="3210807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92280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92280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91352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1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18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19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19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1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ร้อยละของหลักสูตรที่มีระดับคุณภาพตามเกณฑ์ มาตรฐาน </a:t>
                      </a: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AUN QA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ตั้งแต่ระดับ 3 ขึ้นไปคิดเป็นร้อยละ 50 ของเกณฑ์มาตรฐานทั้งหมด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64.13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2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จำนวนหลักสูตรบูรณาการ (</a:t>
                      </a: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Multidisciplinary) 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ที่พัฒนาใหม่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3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จำนวนหลักสูตรระยะสั้นเพื่อ </a:t>
                      </a: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Up-Re-New Skills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ให้กับศิษย์เก่าและประชาชน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638875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4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ัดส่วนของจำนวนนักศึกษาวัยทำงานต่อจำนวนนักศึกษาที่สำเร็จการศึกษาระดับมัธยมศึกษาตอนปลายหรือเทียบเท่า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2.06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4292129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5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สัดส่วนนักศึกษาชาวต่างชาติต่อนักศึกษาชาวไทยทุกระดับ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2.09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459583737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1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50791401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5462414"/>
                  </a:ext>
                </a:extLst>
              </a:tr>
            </a:tbl>
          </a:graphicData>
        </a:graphic>
      </p:graphicFrame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6EB3106-3163-A996-0148-FAA69A7FA5DF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49269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5</a:t>
            </a:fld>
            <a:endParaRPr lang="x-none"/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1A567B4-4A4A-2A2A-E5F4-2CAFB4FF2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32370"/>
              </p:ext>
            </p:extLst>
          </p:nvPr>
        </p:nvGraphicFramePr>
        <p:xfrm>
          <a:off x="770770" y="880367"/>
          <a:ext cx="11250595" cy="56379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7853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854599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247281">
                  <a:extLst>
                    <a:ext uri="{9D8B030D-6E8A-4147-A177-3AD203B41FA5}">
                      <a16:colId xmlns:a16="http://schemas.microsoft.com/office/drawing/2014/main" val="1259499387"/>
                    </a:ext>
                  </a:extLst>
                </a:gridCol>
                <a:gridCol w="3398043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1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18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19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19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623954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6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จำนวนโครงการความร่วมมือทางวิชาการกับต่างประเทศที่มีการปฏิบัติจริง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7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จำนวนรายวิชาที่จัดการเรียนการสอนตาม </a:t>
                      </a: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NRRU Learning Platform</a:t>
                      </a:r>
                      <a:endParaRPr lang="th-TH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รายวิชา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30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62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8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ร้อยละของหลักสูตร ที่มีการจัดการเรียนการสอนแบบบูรณาการกับการทำงาน (</a:t>
                      </a: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Work Integrated Learning: WIL)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50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86.46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638875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9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ร้อยละอาจารย์ที่ผ่านการประเมินระดับคุณภาพการจัดการเรียนการสอนตามเกณฑ์มาตรฐานคุณภาพอาจารย์ </a:t>
                      </a: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NRRU–Professional Standard Framework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4292129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459583737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638653751"/>
                  </a:ext>
                </a:extLst>
              </a:tr>
            </a:tbl>
          </a:graphicData>
        </a:graphic>
      </p:graphicFrame>
      <p:sp>
        <p:nvSpPr>
          <p:cNvPr id="3" name="Freeform 11">
            <a:extLst>
              <a:ext uri="{FF2B5EF4-FFF2-40B4-BE49-F238E27FC236}">
                <a16:creationId xmlns:a16="http://schemas.microsoft.com/office/drawing/2014/main" id="{670B366B-51B0-187A-6BE1-4194491010A4}"/>
              </a:ext>
            </a:extLst>
          </p:cNvPr>
          <p:cNvSpPr/>
          <p:nvPr/>
        </p:nvSpPr>
        <p:spPr>
          <a:xfrm flipH="1" flipV="1">
            <a:off x="8718555" y="-30951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9BEA760-4856-0043-61F6-E8BB80A6910C}"/>
              </a:ext>
            </a:extLst>
          </p:cNvPr>
          <p:cNvSpPr txBox="1"/>
          <p:nvPr/>
        </p:nvSpPr>
        <p:spPr>
          <a:xfrm>
            <a:off x="8976476" y="15029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7DAF32-7E58-B095-D222-ABE6677E563A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208950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6</a:t>
            </a:fld>
            <a:endParaRPr lang="x-none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D584E11A-BB87-5DAF-3498-67C5E88DA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355193"/>
              </p:ext>
            </p:extLst>
          </p:nvPr>
        </p:nvGraphicFramePr>
        <p:xfrm>
          <a:off x="782345" y="822490"/>
          <a:ext cx="11250595" cy="57417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7853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866174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19514">
                  <a:extLst>
                    <a:ext uri="{9D8B030D-6E8A-4147-A177-3AD203B41FA5}">
                      <a16:colId xmlns:a16="http://schemas.microsoft.com/office/drawing/2014/main" val="2006125855"/>
                    </a:ext>
                  </a:extLst>
                </a:gridCol>
                <a:gridCol w="3314235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10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ร้อยละหลักสูตรระดับปริญญาตรีที่มีการจัดการเรียนการสอนรายวิชาเอกเป็นภาษาอังกฤษ อย่างน้อย 1 รายวิชา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14.47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153940039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11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ร้อยละของนักศึกษาระดับปริญญาตรีที่มีสมรรถนะหรือสอบผ่านเกณฑ์ภาษาอังกฤษตามที่มหาวิทยาลัยกำหนด 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นักศึกษาชั้นปีที่ 1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นักศึกษาชั้นปีที่ 2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324534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นักศึกษาชั้นปีที่ 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4292129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นักศึกษาชั้นปีที่ 4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24.29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459583737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3261799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697466186"/>
                  </a:ext>
                </a:extLst>
              </a:tr>
            </a:tbl>
          </a:graphicData>
        </a:graphic>
      </p:graphicFrame>
      <p:sp>
        <p:nvSpPr>
          <p:cNvPr id="5" name="Freeform 11">
            <a:extLst>
              <a:ext uri="{FF2B5EF4-FFF2-40B4-BE49-F238E27FC236}">
                <a16:creationId xmlns:a16="http://schemas.microsoft.com/office/drawing/2014/main" id="{39312B45-7F0C-021F-384E-E74119743CF5}"/>
              </a:ext>
            </a:extLst>
          </p:cNvPr>
          <p:cNvSpPr/>
          <p:nvPr/>
        </p:nvSpPr>
        <p:spPr>
          <a:xfrm flipH="1" flipV="1">
            <a:off x="8706980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D5A9AE6C-7D09-1F92-246E-848333ED8364}"/>
              </a:ext>
            </a:extLst>
          </p:cNvPr>
          <p:cNvSpPr txBox="1"/>
          <p:nvPr/>
        </p:nvSpPr>
        <p:spPr>
          <a:xfrm>
            <a:off x="8988054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63D018D-8688-90EE-EDF4-92E625A4CC80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233707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7</a:t>
            </a:fld>
            <a:endParaRPr lang="x-none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D584E11A-BB87-5DAF-3498-67C5E88DA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57850"/>
              </p:ext>
            </p:extLst>
          </p:nvPr>
        </p:nvGraphicFramePr>
        <p:xfrm>
          <a:off x="497718" y="982094"/>
          <a:ext cx="11250595" cy="55566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7853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1050940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61504">
                  <a:extLst>
                    <a:ext uri="{9D8B030D-6E8A-4147-A177-3AD203B41FA5}">
                      <a16:colId xmlns:a16="http://schemas.microsoft.com/office/drawing/2014/main" val="3374167399"/>
                    </a:ext>
                  </a:extLst>
                </a:gridCol>
                <a:gridCol w="3460830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694481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648183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636613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12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ร้อยละของนักศึกษาระดับปริญญาตรีที่มีสมรรถนะหรือสอบผ่านเกณฑ์ด้านดิจิทัลตามที่มหาวิทยาลัยกำหนด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9975063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นักศึกษาชั้นปีที่ 1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196756607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นักศึกษาชั้นปีที่ 2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3183488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นักศึกษาชั้นปีที่ 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392262640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นักศึกษาชั้นปีที่ 4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338111723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37172533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20715179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923134180"/>
                  </a:ext>
                </a:extLst>
              </a:tr>
            </a:tbl>
          </a:graphicData>
        </a:graphic>
      </p:graphicFrame>
      <p:sp>
        <p:nvSpPr>
          <p:cNvPr id="5" name="Freeform 11">
            <a:extLst>
              <a:ext uri="{FF2B5EF4-FFF2-40B4-BE49-F238E27FC236}">
                <a16:creationId xmlns:a16="http://schemas.microsoft.com/office/drawing/2014/main" id="{39312B45-7F0C-021F-384E-E74119743CF5}"/>
              </a:ext>
            </a:extLst>
          </p:cNvPr>
          <p:cNvSpPr/>
          <p:nvPr/>
        </p:nvSpPr>
        <p:spPr>
          <a:xfrm flipH="1" flipV="1">
            <a:off x="871855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D5A9AE6C-7D09-1F92-246E-848333ED8364}"/>
              </a:ext>
            </a:extLst>
          </p:cNvPr>
          <p:cNvSpPr txBox="1"/>
          <p:nvPr/>
        </p:nvSpPr>
        <p:spPr>
          <a:xfrm>
            <a:off x="9057501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B656FC6-6446-1B20-B97E-9DA5BDACF496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79809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8</a:t>
            </a:fld>
            <a:endParaRPr lang="x-none"/>
          </a:p>
        </p:txBody>
      </p:sp>
      <p:sp>
        <p:nvSpPr>
          <p:cNvPr id="2" name="Freeform 11">
            <a:extLst>
              <a:ext uri="{FF2B5EF4-FFF2-40B4-BE49-F238E27FC236}">
                <a16:creationId xmlns:a16="http://schemas.microsoft.com/office/drawing/2014/main" id="{92F7620A-9DA1-EB7F-439E-BA0A6A9EAD33}"/>
              </a:ext>
            </a:extLst>
          </p:cNvPr>
          <p:cNvSpPr/>
          <p:nvPr/>
        </p:nvSpPr>
        <p:spPr>
          <a:xfrm flipH="1" flipV="1">
            <a:off x="871855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3A8438DE-0954-F939-F4B8-3CAD53E23CBD}"/>
              </a:ext>
            </a:extLst>
          </p:cNvPr>
          <p:cNvSpPr txBox="1"/>
          <p:nvPr/>
        </p:nvSpPr>
        <p:spPr>
          <a:xfrm>
            <a:off x="8988054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50CF6BEC-DC68-8999-B190-9F568B29A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6385"/>
              </p:ext>
            </p:extLst>
          </p:nvPr>
        </p:nvGraphicFramePr>
        <p:xfrm>
          <a:off x="358815" y="996117"/>
          <a:ext cx="11662550" cy="5242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70522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810228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879676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574156">
                  <a:extLst>
                    <a:ext uri="{9D8B030D-6E8A-4147-A177-3AD203B41FA5}">
                      <a16:colId xmlns:a16="http://schemas.microsoft.com/office/drawing/2014/main" val="2074479368"/>
                    </a:ext>
                  </a:extLst>
                </a:gridCol>
                <a:gridCol w="3175340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13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จำนวนโครงการที่ศิษย์เก่าหรือผู้มีส่วนได้ส่วนเสียดำเนินการเพื่อพัฒนามหาวิทยาลัย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14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ร้อยละของบัณฑิตระดับปริญญาตรีที่มีงานทำหรือประกอบอาชีพอิสระในระยะเวลา 1 ปี หลังสำเร็จการศึกษา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 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77.98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ณ 29/8/67)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15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ความพึงพอใจของผู้ใช้บัณฑิต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</a:p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(เต็ม 5)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59980587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498987242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28354174"/>
                  </a:ext>
                </a:extLst>
              </a:tr>
            </a:tbl>
          </a:graphicData>
        </a:graphic>
      </p:graphicFrame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F3FD8F-E4A5-1A34-6C65-12822B421F71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2147368490"/>
      </p:ext>
    </p:extLst>
  </p:cSld>
  <p:clrMapOvr>
    <a:masterClrMapping/>
  </p:clrMapOvr>
</p:sld>
</file>

<file path=ppt/theme/theme1.xml><?xml version="1.0" encoding="utf-8"?>
<a:theme xmlns:a="http://schemas.openxmlformats.org/drawingml/2006/main" name="NRRU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AF80CE7-67E6-D44A-860D-135BE851D4C8}" vid="{EFC7E05B-9621-764A-AFA1-4E4BC2E981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NRRU-PowerPoint-Template</Template>
  <TotalTime>1739</TotalTime>
  <Words>970</Words>
  <Application>Microsoft Office PowerPoint</Application>
  <PresentationFormat>แบบจอกว้าง</PresentationFormat>
  <Paragraphs>267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DB Helvethaica X</vt:lpstr>
      <vt:lpstr>Kanit</vt:lpstr>
      <vt:lpstr>TH SarabunPSK</vt:lpstr>
      <vt:lpstr>Times New Roman</vt:lpstr>
      <vt:lpstr>NRRU-PowerPoint-Template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pc</dc:creator>
  <cp:lastModifiedBy>Sonruthai Wanlila</cp:lastModifiedBy>
  <cp:revision>49</cp:revision>
  <dcterms:created xsi:type="dcterms:W3CDTF">2022-01-19T01:38:16Z</dcterms:created>
  <dcterms:modified xsi:type="dcterms:W3CDTF">2024-08-29T03:26:22Z</dcterms:modified>
</cp:coreProperties>
</file>