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72" r:id="rId6"/>
    <p:sldId id="273" r:id="rId7"/>
    <p:sldId id="271" r:id="rId8"/>
    <p:sldId id="260" r:id="rId9"/>
    <p:sldId id="265" r:id="rId10"/>
  </p:sldIdLst>
  <p:sldSz cx="18288000" cy="10287000"/>
  <p:notesSz cx="6858000" cy="9144000"/>
  <p:embeddedFontLst>
    <p:embeddedFont>
      <p:font typeface="DB Helvethaica X" panose="02000506090000020004" pitchFamily="2" charset="-34"/>
      <p:regular r:id="rId11"/>
    </p:embeddedFont>
    <p:embeddedFont>
      <p:font typeface="DB Helvethaica X Bd" panose="02000506090000020004" pitchFamily="2" charset="-34"/>
      <p:bold r:id="rId12"/>
    </p:embeddedFont>
    <p:embeddedFont>
      <p:font typeface="DB Helvethaica X Blk" panose="02000506090000020004" pitchFamily="2" charset="-34"/>
      <p:bold r:id="rId13"/>
    </p:embeddedFont>
    <p:embeddedFont>
      <p:font typeface="DB Helvethaica X Med" panose="02000506090000020004" pitchFamily="2" charset="-34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734"/>
    <a:srgbClr val="AB8E2D"/>
    <a:srgbClr val="0E4632"/>
    <a:srgbClr val="E6E6E6"/>
    <a:srgbClr val="1A5A42"/>
    <a:srgbClr val="10513A"/>
    <a:srgbClr val="AE902E"/>
    <a:srgbClr val="EEF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2013871"/>
            <a:ext cx="18640776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</p:sp>
      <p:sp>
        <p:nvSpPr>
          <p:cNvPr id="3" name="AutoShape 3"/>
          <p:cNvSpPr/>
          <p:nvPr/>
        </p:nvSpPr>
        <p:spPr>
          <a:xfrm>
            <a:off x="0" y="8801100"/>
            <a:ext cx="189357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</p:sp>
      <p:sp>
        <p:nvSpPr>
          <p:cNvPr id="4" name="AutoShape 4"/>
          <p:cNvSpPr/>
          <p:nvPr/>
        </p:nvSpPr>
        <p:spPr>
          <a:xfrm>
            <a:off x="9144000" y="0"/>
            <a:ext cx="9144000" cy="10287000"/>
          </a:xfrm>
          <a:prstGeom prst="rect">
            <a:avLst/>
          </a:prstGeom>
          <a:solidFill>
            <a:srgbClr val="154734"/>
          </a:solidFill>
        </p:spPr>
      </p:sp>
      <p:sp>
        <p:nvSpPr>
          <p:cNvPr id="5" name="AutoShape 5"/>
          <p:cNvSpPr/>
          <p:nvPr/>
        </p:nvSpPr>
        <p:spPr>
          <a:xfrm rot="5400000">
            <a:off x="3741737" y="5138738"/>
            <a:ext cx="10795000" cy="9525"/>
          </a:xfrm>
          <a:prstGeom prst="rect">
            <a:avLst/>
          </a:prstGeom>
          <a:solidFill>
            <a:srgbClr val="272727"/>
          </a:solidFill>
        </p:spPr>
      </p:sp>
      <p:sp>
        <p:nvSpPr>
          <p:cNvPr id="9" name="AutoShape 9"/>
          <p:cNvSpPr/>
          <p:nvPr/>
        </p:nvSpPr>
        <p:spPr>
          <a:xfrm>
            <a:off x="4174" y="0"/>
            <a:ext cx="510174" cy="10287000"/>
          </a:xfrm>
          <a:prstGeom prst="rect">
            <a:avLst/>
          </a:prstGeom>
          <a:solidFill>
            <a:srgbClr val="EEF0F2"/>
          </a:solidFill>
        </p:spPr>
      </p:sp>
      <p:sp>
        <p:nvSpPr>
          <p:cNvPr id="10" name="TextBox 10"/>
          <p:cNvSpPr txBox="1"/>
          <p:nvPr/>
        </p:nvSpPr>
        <p:spPr>
          <a:xfrm>
            <a:off x="609600" y="2121931"/>
            <a:ext cx="3230495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spcBef>
                <a:spcPct val="0"/>
              </a:spcBef>
            </a:pPr>
            <a:r>
              <a:rPr lang="th-TH" sz="3200" dirty="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ผลการดำเนินงาน</a:t>
            </a:r>
            <a:endParaRPr lang="en-US" sz="3200" u="none" dirty="0">
              <a:solidFill>
                <a:srgbClr val="272727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15830489-EA87-C706-B570-F44E6A11B3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1030"/>
            <a:ext cx="1908604" cy="1908604"/>
          </a:xfrm>
          <a:prstGeom prst="rect">
            <a:avLst/>
          </a:prstGeom>
        </p:spPr>
      </p:pic>
      <p:sp>
        <p:nvSpPr>
          <p:cNvPr id="18" name="TextBox 10">
            <a:extLst>
              <a:ext uri="{FF2B5EF4-FFF2-40B4-BE49-F238E27FC236}">
                <a16:creationId xmlns:a16="http://schemas.microsoft.com/office/drawing/2014/main" id="{A6B154DE-46B4-048A-43A3-B03379CE26F1}"/>
              </a:ext>
            </a:extLst>
          </p:cNvPr>
          <p:cNvSpPr txBox="1"/>
          <p:nvPr/>
        </p:nvSpPr>
        <p:spPr>
          <a:xfrm>
            <a:off x="290448" y="7710726"/>
            <a:ext cx="9067927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 algn="ctr"/>
            <a:r>
              <a:rPr lang="th-TH" sz="3600" dirty="0">
                <a:solidFill>
                  <a:srgbClr val="AE902E"/>
                </a:solidFill>
              </a:rPr>
              <a:t>ภายใต้โครงการยุทธศาสตร์มหาวิทยาลัยราชภัฏ</a:t>
            </a:r>
          </a:p>
          <a:p>
            <a:pPr algn="ctr"/>
            <a:r>
              <a:rPr lang="th-TH" sz="3600" dirty="0">
                <a:solidFill>
                  <a:srgbClr val="AE902E"/>
                </a:solidFill>
              </a:rPr>
              <a:t>เพื่อการพัฒนาท้องถิ่นประจำปีงบประมาณ พ.ศ. 2565</a:t>
            </a: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0A6987C3-21CA-2902-2817-0EC8C9AFCB03}"/>
              </a:ext>
            </a:extLst>
          </p:cNvPr>
          <p:cNvSpPr txBox="1"/>
          <p:nvPr/>
        </p:nvSpPr>
        <p:spPr>
          <a:xfrm>
            <a:off x="1066800" y="3043329"/>
            <a:ext cx="7829373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โครงการ..............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59BB00AA-65B9-5B9B-6A50-EE1562ED3E2F}"/>
              </a:ext>
            </a:extLst>
          </p:cNvPr>
          <p:cNvSpPr txBox="1"/>
          <p:nvPr/>
        </p:nvSpPr>
        <p:spPr>
          <a:xfrm>
            <a:off x="1066800" y="8935126"/>
            <a:ext cx="7610474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spcBef>
                <a:spcPct val="0"/>
              </a:spcBef>
            </a:pPr>
            <a:r>
              <a:rPr lang="th-TH" sz="3200" dirty="0">
                <a:solidFill>
                  <a:srgbClr val="272727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rPr>
              <a:t>ผู้รับผิดชอบโครงการ........................</a:t>
            </a:r>
            <a:endParaRPr lang="en-US" sz="3200" u="none" dirty="0">
              <a:solidFill>
                <a:srgbClr val="272727"/>
              </a:solidFill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8D967D45-CFE5-9815-E911-3CD07B430F2B}"/>
              </a:ext>
            </a:extLst>
          </p:cNvPr>
          <p:cNvSpPr txBox="1"/>
          <p:nvPr/>
        </p:nvSpPr>
        <p:spPr>
          <a:xfrm>
            <a:off x="10805464" y="4000500"/>
            <a:ext cx="6195659" cy="123110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 lIns="0" tIns="0" rIns="0" bIns="0" rtlCol="0" anchor="ctr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 algn="ctr"/>
            <a:r>
              <a:rPr lang="th-TH" sz="8000" dirty="0">
                <a:solidFill>
                  <a:schemeClr val="bg1"/>
                </a:solidFill>
              </a:rPr>
              <a:t>รูปภาพ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1"/>
          <p:cNvSpPr txBox="1"/>
          <p:nvPr/>
        </p:nvSpPr>
        <p:spPr>
          <a:xfrm>
            <a:off x="1676401" y="1725751"/>
            <a:ext cx="19812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กิจกรรมที่ 1 </a:t>
            </a:r>
            <a:endParaRPr lang="en-US" dirty="0"/>
          </a:p>
        </p:txBody>
      </p:sp>
      <p:sp>
        <p:nvSpPr>
          <p:cNvPr id="13" name="AutoShape 13"/>
          <p:cNvSpPr/>
          <p:nvPr/>
        </p:nvSpPr>
        <p:spPr>
          <a:xfrm>
            <a:off x="-457200" y="1421606"/>
            <a:ext cx="137160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</p:sp>
      <p:sp>
        <p:nvSpPr>
          <p:cNvPr id="15" name="AutoShape 15"/>
          <p:cNvSpPr/>
          <p:nvPr/>
        </p:nvSpPr>
        <p:spPr>
          <a:xfrm>
            <a:off x="4174" y="0"/>
            <a:ext cx="1024526" cy="10287000"/>
          </a:xfrm>
          <a:prstGeom prst="rect">
            <a:avLst/>
          </a:prstGeom>
          <a:solidFill>
            <a:srgbClr val="EEF0F2"/>
          </a:solidFill>
        </p:spPr>
      </p:sp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0879B2F4-4521-154E-5ADD-782AC5EECD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4975" y="159915"/>
            <a:ext cx="1812058" cy="1812058"/>
          </a:xfrm>
          <a:prstGeom prst="rect">
            <a:avLst/>
          </a:prstGeom>
        </p:spPr>
      </p:pic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618DBD19-A795-7206-8D5C-8F379739E048}"/>
              </a:ext>
            </a:extLst>
          </p:cNvPr>
          <p:cNvSpPr/>
          <p:nvPr/>
        </p:nvSpPr>
        <p:spPr>
          <a:xfrm>
            <a:off x="1447800" y="190500"/>
            <a:ext cx="621045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ผลการดำเนินงาน</a:t>
            </a:r>
            <a:r>
              <a:rPr lang="th-TH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 </a:t>
            </a:r>
            <a:endParaRPr sz="8000" i="1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  <a:sym typeface="Sarabun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EFE02C69-746E-B38D-CA9F-6B15DDA6B76F}"/>
              </a:ext>
            </a:extLst>
          </p:cNvPr>
          <p:cNvSpPr txBox="1"/>
          <p:nvPr/>
        </p:nvSpPr>
        <p:spPr>
          <a:xfrm>
            <a:off x="1676400" y="2350769"/>
            <a:ext cx="4724399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28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แผนผลการดำเนินงาน...............</a:t>
            </a:r>
            <a:endParaRPr lang="en-US" sz="28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7AE0B1-C4C7-465F-3CC7-D8C8A1A66E82}"/>
              </a:ext>
            </a:extLst>
          </p:cNvPr>
          <p:cNvSpPr/>
          <p:nvPr/>
        </p:nvSpPr>
        <p:spPr>
          <a:xfrm>
            <a:off x="12877800" y="2218194"/>
            <a:ext cx="4995274" cy="770685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graphicFrame>
        <p:nvGraphicFramePr>
          <p:cNvPr id="9" name="Google Shape;117;p4">
            <a:extLst>
              <a:ext uri="{FF2B5EF4-FFF2-40B4-BE49-F238E27FC236}">
                <a16:creationId xmlns:a16="http://schemas.microsoft.com/office/drawing/2014/main" id="{350CA78D-60CC-C18A-7761-F22030C460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403808"/>
              </p:ext>
            </p:extLst>
          </p:nvPr>
        </p:nvGraphicFramePr>
        <p:xfrm>
          <a:off x="2438400" y="7936231"/>
          <a:ext cx="8343900" cy="144592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44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4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28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1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28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1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1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7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F1DE9C9-C7E9-9A5B-7F79-02D130C8C5DA}"/>
              </a:ext>
            </a:extLst>
          </p:cNvPr>
          <p:cNvSpPr txBox="1"/>
          <p:nvPr/>
        </p:nvSpPr>
        <p:spPr>
          <a:xfrm>
            <a:off x="2455636" y="9074377"/>
            <a:ext cx="9376228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2800">
                <a:solidFill>
                  <a:srgbClr val="272727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pPr marL="1089025" indent="-1089025"/>
            <a:r>
              <a:rPr lang="th-TH" sz="2000" dirty="0"/>
              <a:t>หมายเหตุ : ตัวชี้วัด คือ จำนวนครั้งการอบรม จำนวนคน จำนวนหน่วยงาน จำนวนชุมชน จำนวนนวัตกรรม </a:t>
            </a:r>
          </a:p>
          <a:p>
            <a:pPr marL="1089025" indent="-1089025"/>
            <a:r>
              <a:rPr lang="th-TH" sz="2000" dirty="0"/>
              <a:t>                  ความพึงพอใจ การเปลี่ยนแปลงพฤติกรรมซึ่งมีความสอดคล้องกับวัตถุประสงค์ของโครงการ</a:t>
            </a:r>
            <a:endParaRPr lang="en-US" sz="2000"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F83A794D-9996-C92C-DDC5-F7025ABC6713}"/>
              </a:ext>
            </a:extLst>
          </p:cNvPr>
          <p:cNvSpPr txBox="1"/>
          <p:nvPr/>
        </p:nvSpPr>
        <p:spPr>
          <a:xfrm>
            <a:off x="1676400" y="2895306"/>
            <a:ext cx="7620000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28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ผลการดำเนินงาน......(อธิบายรายละเอียดการดำเนินงาน.........</a:t>
            </a:r>
            <a:endParaRPr lang="en-US" sz="28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3"/>
          <p:cNvSpPr/>
          <p:nvPr/>
        </p:nvSpPr>
        <p:spPr>
          <a:xfrm>
            <a:off x="-457200" y="1421606"/>
            <a:ext cx="137160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</p:sp>
      <p:sp>
        <p:nvSpPr>
          <p:cNvPr id="15" name="AutoShape 15"/>
          <p:cNvSpPr/>
          <p:nvPr/>
        </p:nvSpPr>
        <p:spPr>
          <a:xfrm>
            <a:off x="4174" y="0"/>
            <a:ext cx="1024526" cy="10287000"/>
          </a:xfrm>
          <a:prstGeom prst="rect">
            <a:avLst/>
          </a:prstGeom>
          <a:solidFill>
            <a:srgbClr val="154734"/>
          </a:solidFill>
        </p:spPr>
      </p:sp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0879B2F4-4521-154E-5ADD-782AC5EECD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4975" y="159915"/>
            <a:ext cx="1812058" cy="1812058"/>
          </a:xfrm>
          <a:prstGeom prst="rect">
            <a:avLst/>
          </a:prstGeom>
        </p:spPr>
      </p:pic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618DBD19-A795-7206-8D5C-8F379739E048}"/>
              </a:ext>
            </a:extLst>
          </p:cNvPr>
          <p:cNvSpPr/>
          <p:nvPr/>
        </p:nvSpPr>
        <p:spPr>
          <a:xfrm>
            <a:off x="1447800" y="190500"/>
            <a:ext cx="621045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ผลการดำเนินงาน</a:t>
            </a:r>
            <a:r>
              <a:rPr lang="th-TH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 </a:t>
            </a:r>
            <a:endParaRPr sz="8000" i="1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  <a:sym typeface="Sarabun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18C306C2-CF13-E04D-ED35-6CD7D3009229}"/>
              </a:ext>
            </a:extLst>
          </p:cNvPr>
          <p:cNvSpPr txBox="1"/>
          <p:nvPr/>
        </p:nvSpPr>
        <p:spPr>
          <a:xfrm>
            <a:off x="1676401" y="1725751"/>
            <a:ext cx="20574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กิจกรรมที่ 2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52A4A6-A239-D997-BA8C-8D7E3176F02E}"/>
              </a:ext>
            </a:extLst>
          </p:cNvPr>
          <p:cNvSpPr/>
          <p:nvPr/>
        </p:nvSpPr>
        <p:spPr>
          <a:xfrm>
            <a:off x="12877800" y="2218194"/>
            <a:ext cx="4995274" cy="7706853"/>
          </a:xfrm>
          <a:prstGeom prst="rect">
            <a:avLst/>
          </a:prstGeom>
          <a:solidFill>
            <a:srgbClr val="0E4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chemeClr val="bg1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graphicFrame>
        <p:nvGraphicFramePr>
          <p:cNvPr id="10" name="Google Shape;117;p4">
            <a:extLst>
              <a:ext uri="{FF2B5EF4-FFF2-40B4-BE49-F238E27FC236}">
                <a16:creationId xmlns:a16="http://schemas.microsoft.com/office/drawing/2014/main" id="{209C79D9-40A7-8357-533B-83304E11F6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9901794"/>
              </p:ext>
            </p:extLst>
          </p:nvPr>
        </p:nvGraphicFramePr>
        <p:xfrm>
          <a:off x="2438400" y="7936231"/>
          <a:ext cx="8343900" cy="144592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44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4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28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1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28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1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1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7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C5BE714-DD77-A3D1-2652-2B3A1C7A5F6F}"/>
              </a:ext>
            </a:extLst>
          </p:cNvPr>
          <p:cNvSpPr txBox="1"/>
          <p:nvPr/>
        </p:nvSpPr>
        <p:spPr>
          <a:xfrm>
            <a:off x="2455636" y="9074377"/>
            <a:ext cx="9376228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2800">
                <a:solidFill>
                  <a:srgbClr val="272727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pPr marL="1089025" indent="-1089025"/>
            <a:r>
              <a:rPr lang="th-TH" sz="2000" dirty="0"/>
              <a:t>หมายเหตุ : ตัวชี้วัด คือ จำนวนครั้งการอบรม จำนวนคน จำนวนหน่วยงาน จำนวนชุมชน จำนวนนวัตกรรม </a:t>
            </a:r>
          </a:p>
          <a:p>
            <a:pPr marL="1089025" indent="-1089025"/>
            <a:r>
              <a:rPr lang="th-TH" sz="2000" dirty="0"/>
              <a:t>                  ความพึงพอใจ การเปลี่ยนแปลงพฤติกรรมซึ่งมีความสอดคล้องกับวัตถุประสงค์ของโครงการ</a:t>
            </a:r>
            <a:endParaRPr lang="en-US" sz="2000" dirty="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1382406E-61C0-6AC9-5590-0CDB995B1C97}"/>
              </a:ext>
            </a:extLst>
          </p:cNvPr>
          <p:cNvSpPr txBox="1"/>
          <p:nvPr/>
        </p:nvSpPr>
        <p:spPr>
          <a:xfrm>
            <a:off x="1676400" y="2350769"/>
            <a:ext cx="4724399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28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แผนผลการดำเนินงาน...............</a:t>
            </a:r>
            <a:endParaRPr lang="en-US" sz="28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CE6744DB-79DB-7D95-A9A4-CC6320AF9A7E}"/>
              </a:ext>
            </a:extLst>
          </p:cNvPr>
          <p:cNvSpPr txBox="1"/>
          <p:nvPr/>
        </p:nvSpPr>
        <p:spPr>
          <a:xfrm>
            <a:off x="1676400" y="2895306"/>
            <a:ext cx="7620000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28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ผลการดำเนินงาน......(อธิบายรายละเอียดการดำเนินงาน.........</a:t>
            </a:r>
            <a:endParaRPr lang="en-US" sz="28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4611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3"/>
          <p:cNvSpPr/>
          <p:nvPr/>
        </p:nvSpPr>
        <p:spPr>
          <a:xfrm>
            <a:off x="-457200" y="1421606"/>
            <a:ext cx="137160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</p:sp>
      <p:sp>
        <p:nvSpPr>
          <p:cNvPr id="15" name="AutoShape 15"/>
          <p:cNvSpPr/>
          <p:nvPr/>
        </p:nvSpPr>
        <p:spPr>
          <a:xfrm>
            <a:off x="4174" y="0"/>
            <a:ext cx="1024526" cy="10287000"/>
          </a:xfrm>
          <a:prstGeom prst="rect">
            <a:avLst/>
          </a:prstGeom>
          <a:solidFill>
            <a:srgbClr val="AE902E"/>
          </a:solidFill>
        </p:spPr>
      </p:sp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0879B2F4-4521-154E-5ADD-782AC5EECD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4975" y="159915"/>
            <a:ext cx="1812058" cy="1812058"/>
          </a:xfrm>
          <a:prstGeom prst="rect">
            <a:avLst/>
          </a:prstGeom>
        </p:spPr>
      </p:pic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618DBD19-A795-7206-8D5C-8F379739E048}"/>
              </a:ext>
            </a:extLst>
          </p:cNvPr>
          <p:cNvSpPr/>
          <p:nvPr/>
        </p:nvSpPr>
        <p:spPr>
          <a:xfrm>
            <a:off x="1447800" y="190500"/>
            <a:ext cx="6210452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ผลการดำเนินงาน</a:t>
            </a:r>
            <a:r>
              <a:rPr lang="th-TH" sz="8000" i="1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  <a:sym typeface="Sarabun"/>
              </a:rPr>
              <a:t> </a:t>
            </a:r>
            <a:endParaRPr sz="8000" i="1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  <a:sym typeface="Sarabun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B821992F-F235-5269-CD49-94857392694C}"/>
              </a:ext>
            </a:extLst>
          </p:cNvPr>
          <p:cNvSpPr txBox="1"/>
          <p:nvPr/>
        </p:nvSpPr>
        <p:spPr>
          <a:xfrm>
            <a:off x="1676401" y="1725751"/>
            <a:ext cx="2133600" cy="4924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กิจกรรมที่ 3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8D3F90-1EBA-8B88-6DA6-A29A10AE43FD}"/>
              </a:ext>
            </a:extLst>
          </p:cNvPr>
          <p:cNvSpPr/>
          <p:nvPr/>
        </p:nvSpPr>
        <p:spPr>
          <a:xfrm>
            <a:off x="12877800" y="2218194"/>
            <a:ext cx="4995274" cy="7706853"/>
          </a:xfrm>
          <a:prstGeom prst="rect">
            <a:avLst/>
          </a:prstGeom>
          <a:solidFill>
            <a:srgbClr val="AB8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chemeClr val="bg1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graphicFrame>
        <p:nvGraphicFramePr>
          <p:cNvPr id="10" name="Google Shape;117;p4">
            <a:extLst>
              <a:ext uri="{FF2B5EF4-FFF2-40B4-BE49-F238E27FC236}">
                <a16:creationId xmlns:a16="http://schemas.microsoft.com/office/drawing/2014/main" id="{55C9FDCA-2A42-5C37-9FA0-FF263FE57C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214573"/>
              </p:ext>
            </p:extLst>
          </p:nvPr>
        </p:nvGraphicFramePr>
        <p:xfrm>
          <a:off x="2438400" y="7936231"/>
          <a:ext cx="8343900" cy="144592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445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4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chemeClr val="tx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2800" b="1" u="none" strike="noStrike" cap="none" dirty="0">
                          <a:solidFill>
                            <a:schemeClr val="tx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E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 err="1">
                          <a:solidFill>
                            <a:schemeClr val="tx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2800" b="1" u="none" strike="noStrike" cap="none" dirty="0">
                          <a:solidFill>
                            <a:schemeClr val="tx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E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none" strike="noStrike" cap="none" dirty="0">
                          <a:solidFill>
                            <a:schemeClr val="tx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1800" u="none" strike="noStrike" cap="none" dirty="0">
                        <a:solidFill>
                          <a:schemeClr val="tx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8E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7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E3D4E44-4DEF-E3AB-4A37-5F6491AAA206}"/>
              </a:ext>
            </a:extLst>
          </p:cNvPr>
          <p:cNvSpPr txBox="1"/>
          <p:nvPr/>
        </p:nvSpPr>
        <p:spPr>
          <a:xfrm>
            <a:off x="2455636" y="9074377"/>
            <a:ext cx="9376228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2800">
                <a:solidFill>
                  <a:srgbClr val="272727"/>
                </a:solidFill>
                <a:latin typeface="DB Helvethaica X" panose="02000506090000020004" pitchFamily="2" charset="-34"/>
                <a:cs typeface="DB Helvethaica X" panose="02000506090000020004" pitchFamily="2" charset="-34"/>
              </a:defRPr>
            </a:lvl1pPr>
          </a:lstStyle>
          <a:p>
            <a:pPr marL="1089025" indent="-1089025"/>
            <a:r>
              <a:rPr lang="th-TH" sz="2000" dirty="0"/>
              <a:t>หมายเหตุ : ตัวชี้วัด คือ จำนวนครั้งการอบรม จำนวนคน จำนวนหน่วยงาน จำนวนชุมชน จำนวนนวัตกรรม </a:t>
            </a:r>
          </a:p>
          <a:p>
            <a:pPr marL="1089025" indent="-1089025"/>
            <a:r>
              <a:rPr lang="th-TH" sz="2000" dirty="0"/>
              <a:t>                  ความพึงพอใจ การเปลี่ยนแปลงพฤติกรรมซึ่งมีความสอดคล้องกับวัตถุประสงค์ของโครงการ</a:t>
            </a:r>
            <a:endParaRPr lang="en-US" sz="2000"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660EC002-AF98-CFAC-135D-E5503845FBB7}"/>
              </a:ext>
            </a:extLst>
          </p:cNvPr>
          <p:cNvSpPr txBox="1"/>
          <p:nvPr/>
        </p:nvSpPr>
        <p:spPr>
          <a:xfrm>
            <a:off x="1676400" y="2350769"/>
            <a:ext cx="4724399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28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แผนผลการดำเนินงาน...............</a:t>
            </a:r>
            <a:endParaRPr lang="en-US" sz="28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92AFE0A0-64E2-6EAE-CDF3-495B4B180047}"/>
              </a:ext>
            </a:extLst>
          </p:cNvPr>
          <p:cNvSpPr txBox="1"/>
          <p:nvPr/>
        </p:nvSpPr>
        <p:spPr>
          <a:xfrm>
            <a:off x="1676400" y="2895306"/>
            <a:ext cx="7620000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spcBef>
                <a:spcPct val="0"/>
              </a:spcBef>
              <a:defRPr sz="3200">
                <a:solidFill>
                  <a:srgbClr val="272727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sz="2800" dirty="0">
                <a:latin typeface="DB Helvethaica X" panose="02000506090000020004" pitchFamily="2" charset="-34"/>
                <a:cs typeface="DB Helvethaica X" panose="02000506090000020004" pitchFamily="2" charset="-34"/>
              </a:rPr>
              <a:t>ผลการดำเนินงาน......(อธิบายรายละเอียดการดำเนินงาน.........</a:t>
            </a:r>
            <a:endParaRPr lang="en-US" sz="2800" dirty="0">
              <a:latin typeface="DB Helvethaica X" panose="02000506090000020004" pitchFamily="2" charset="-34"/>
              <a:cs typeface="DB Helvethaica X" panose="0200050609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648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/>
          <p:nvPr/>
        </p:nvSpPr>
        <p:spPr>
          <a:xfrm>
            <a:off x="0" y="0"/>
            <a:ext cx="18288000" cy="3086100"/>
          </a:xfrm>
          <a:prstGeom prst="rect">
            <a:avLst/>
          </a:prstGeom>
          <a:solidFill>
            <a:srgbClr val="154734"/>
          </a:solidFill>
        </p:spPr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D02DDEE5-4AB2-5C58-B7A3-51E2653C557C}"/>
              </a:ext>
            </a:extLst>
          </p:cNvPr>
          <p:cNvSpPr/>
          <p:nvPr/>
        </p:nvSpPr>
        <p:spPr>
          <a:xfrm>
            <a:off x="627185" y="488407"/>
            <a:ext cx="6210452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ผลการดำเนินงาน</a:t>
            </a:r>
            <a:r>
              <a:rPr lang="th-TH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 </a:t>
            </a:r>
            <a:endParaRPr sz="4000" b="1" i="1" dirty="0">
              <a:solidFill>
                <a:schemeClr val="bg1"/>
              </a:solidFill>
              <a:latin typeface="DB Helvethaica X" panose="02000506090000020004" pitchFamily="2" charset="-34"/>
              <a:cs typeface="DB Helvethaica X" panose="02000506090000020004" pitchFamily="2" charset="-34"/>
              <a:sym typeface="Sarabun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7E7D7E-228A-D78D-EC6B-257CC98B900F}"/>
              </a:ext>
            </a:extLst>
          </p:cNvPr>
          <p:cNvCxnSpPr/>
          <p:nvPr/>
        </p:nvCxnSpPr>
        <p:spPr>
          <a:xfrm>
            <a:off x="16796" y="1803861"/>
            <a:ext cx="7032196" cy="0"/>
          </a:xfrm>
          <a:prstGeom prst="line">
            <a:avLst/>
          </a:prstGeom>
          <a:ln w="1206500" cap="rnd">
            <a:solidFill>
              <a:srgbClr val="AE9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609600" y="1485112"/>
            <a:ext cx="7809799" cy="9137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lnSpc>
                <a:spcPts val="6300"/>
              </a:lnSpc>
              <a:spcBef>
                <a:spcPct val="0"/>
              </a:spcBef>
            </a:pPr>
            <a:r>
              <a:rPr lang="th-TH" sz="8000" u="none" dirty="0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ตามตัวชี้วัดโครงการ</a:t>
            </a:r>
          </a:p>
        </p:txBody>
      </p:sp>
      <p:graphicFrame>
        <p:nvGraphicFramePr>
          <p:cNvPr id="30" name="Google Shape;117;p4">
            <a:extLst>
              <a:ext uri="{FF2B5EF4-FFF2-40B4-BE49-F238E27FC236}">
                <a16:creationId xmlns:a16="http://schemas.microsoft.com/office/drawing/2014/main" id="{3CC1FCAB-B412-4575-59F1-0C260FD7A7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2507999"/>
              </p:ext>
            </p:extLst>
          </p:nvPr>
        </p:nvGraphicFramePr>
        <p:xfrm>
          <a:off x="1981200" y="4125576"/>
          <a:ext cx="14630400" cy="376112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8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lowchart: Delay 1">
            <a:extLst>
              <a:ext uri="{FF2B5EF4-FFF2-40B4-BE49-F238E27FC236}">
                <a16:creationId xmlns:a16="http://schemas.microsoft.com/office/drawing/2014/main" id="{8D6E9F16-41E8-0573-246C-5E92281AF48C}"/>
              </a:ext>
            </a:extLst>
          </p:cNvPr>
          <p:cNvSpPr/>
          <p:nvPr/>
        </p:nvSpPr>
        <p:spPr>
          <a:xfrm rot="5400000">
            <a:off x="16132446" y="122671"/>
            <a:ext cx="2057400" cy="1812058"/>
          </a:xfrm>
          <a:prstGeom prst="flowChartDelay">
            <a:avLst/>
          </a:prstGeom>
          <a:solidFill>
            <a:srgbClr val="EE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7B1602F-7D40-C588-C884-A7086F65D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391" y="0"/>
            <a:ext cx="1657510" cy="16575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4B1964E-4123-E13A-BC18-13FD890D599F}"/>
              </a:ext>
            </a:extLst>
          </p:cNvPr>
          <p:cNvSpPr txBox="1"/>
          <p:nvPr/>
        </p:nvSpPr>
        <p:spPr>
          <a:xfrm>
            <a:off x="1981200" y="3184430"/>
            <a:ext cx="5410200" cy="8136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6300" u="none">
                <a:solidFill>
                  <a:srgbClr val="FFFFFF"/>
                </a:solidFill>
                <a:cs typeface="ฟ้อนต์ Medium"/>
              </a:defRPr>
            </a:lvl1pPr>
          </a:lstStyle>
          <a:p>
            <a:r>
              <a:rPr lang="th-TH" sz="54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ผลลัพธ์ (</a:t>
            </a:r>
            <a:r>
              <a:rPr lang="en-US" sz="54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Outcome) </a:t>
            </a:r>
          </a:p>
        </p:txBody>
      </p:sp>
    </p:spTree>
    <p:extLst>
      <p:ext uri="{BB962C8B-B14F-4D97-AF65-F5344CB8AC3E}">
        <p14:creationId xmlns:p14="http://schemas.microsoft.com/office/powerpoint/2010/main" val="255781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/>
          <p:nvPr/>
        </p:nvSpPr>
        <p:spPr>
          <a:xfrm>
            <a:off x="0" y="0"/>
            <a:ext cx="18288000" cy="3086100"/>
          </a:xfrm>
          <a:prstGeom prst="rect">
            <a:avLst/>
          </a:prstGeom>
          <a:solidFill>
            <a:srgbClr val="154734"/>
          </a:solidFill>
        </p:spPr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D02DDEE5-4AB2-5C58-B7A3-51E2653C557C}"/>
              </a:ext>
            </a:extLst>
          </p:cNvPr>
          <p:cNvSpPr/>
          <p:nvPr/>
        </p:nvSpPr>
        <p:spPr>
          <a:xfrm>
            <a:off x="627185" y="488407"/>
            <a:ext cx="6210452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ผลการดำเนินงาน</a:t>
            </a:r>
            <a:r>
              <a:rPr lang="th-TH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 </a:t>
            </a:r>
            <a:endParaRPr sz="4000" b="1" i="1" dirty="0">
              <a:solidFill>
                <a:schemeClr val="bg1"/>
              </a:solidFill>
              <a:latin typeface="DB Helvethaica X" panose="02000506090000020004" pitchFamily="2" charset="-34"/>
              <a:cs typeface="DB Helvethaica X" panose="02000506090000020004" pitchFamily="2" charset="-34"/>
              <a:sym typeface="Sarabun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7E7D7E-228A-D78D-EC6B-257CC98B900F}"/>
              </a:ext>
            </a:extLst>
          </p:cNvPr>
          <p:cNvCxnSpPr/>
          <p:nvPr/>
        </p:nvCxnSpPr>
        <p:spPr>
          <a:xfrm>
            <a:off x="16796" y="1803861"/>
            <a:ext cx="7032196" cy="0"/>
          </a:xfrm>
          <a:prstGeom prst="line">
            <a:avLst/>
          </a:prstGeom>
          <a:ln w="1206500" cap="rnd">
            <a:solidFill>
              <a:srgbClr val="AE9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609600" y="1485112"/>
            <a:ext cx="7809799" cy="8483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ตามตัวชี้วัดโครงการ</a:t>
            </a:r>
          </a:p>
        </p:txBody>
      </p:sp>
      <p:graphicFrame>
        <p:nvGraphicFramePr>
          <p:cNvPr id="30" name="Google Shape;117;p4">
            <a:extLst>
              <a:ext uri="{FF2B5EF4-FFF2-40B4-BE49-F238E27FC236}">
                <a16:creationId xmlns:a16="http://schemas.microsoft.com/office/drawing/2014/main" id="{3CC1FCAB-B412-4575-59F1-0C260FD7A754}"/>
              </a:ext>
            </a:extLst>
          </p:cNvPr>
          <p:cNvGraphicFramePr/>
          <p:nvPr/>
        </p:nvGraphicFramePr>
        <p:xfrm>
          <a:off x="1981200" y="4125576"/>
          <a:ext cx="14630400" cy="376112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8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Flowchart: Delay 1">
            <a:extLst>
              <a:ext uri="{FF2B5EF4-FFF2-40B4-BE49-F238E27FC236}">
                <a16:creationId xmlns:a16="http://schemas.microsoft.com/office/drawing/2014/main" id="{8D6E9F16-41E8-0573-246C-5E92281AF48C}"/>
              </a:ext>
            </a:extLst>
          </p:cNvPr>
          <p:cNvSpPr/>
          <p:nvPr/>
        </p:nvSpPr>
        <p:spPr>
          <a:xfrm rot="5400000">
            <a:off x="16132446" y="122671"/>
            <a:ext cx="2057400" cy="1812058"/>
          </a:xfrm>
          <a:prstGeom prst="flowChartDelay">
            <a:avLst/>
          </a:prstGeom>
          <a:solidFill>
            <a:srgbClr val="EE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C7B1602F-7D40-C588-C884-A7086F65D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391" y="0"/>
            <a:ext cx="1657510" cy="165751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4B1964E-4123-E13A-BC18-13FD890D599F}"/>
              </a:ext>
            </a:extLst>
          </p:cNvPr>
          <p:cNvSpPr txBox="1"/>
          <p:nvPr/>
        </p:nvSpPr>
        <p:spPr>
          <a:xfrm>
            <a:off x="1981200" y="3184430"/>
            <a:ext cx="3733800" cy="8136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6300" u="none">
                <a:solidFill>
                  <a:srgbClr val="FFFFFF"/>
                </a:solidFill>
                <a:cs typeface="ฟ้อนต์ Medium"/>
              </a:defRPr>
            </a:lvl1pPr>
          </a:lstStyle>
          <a:p>
            <a:r>
              <a:rPr lang="th-TH" sz="54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ผลผลิต (</a:t>
            </a:r>
            <a:r>
              <a:rPr lang="en-US" sz="54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Output) </a:t>
            </a:r>
          </a:p>
        </p:txBody>
      </p:sp>
    </p:spTree>
    <p:extLst>
      <p:ext uri="{BB962C8B-B14F-4D97-AF65-F5344CB8AC3E}">
        <p14:creationId xmlns:p14="http://schemas.microsoft.com/office/powerpoint/2010/main" val="411439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/>
          <p:nvPr/>
        </p:nvSpPr>
        <p:spPr>
          <a:xfrm>
            <a:off x="0" y="0"/>
            <a:ext cx="18288000" cy="3086100"/>
          </a:xfrm>
          <a:prstGeom prst="rect">
            <a:avLst/>
          </a:prstGeom>
          <a:solidFill>
            <a:srgbClr val="154734"/>
          </a:solidFill>
        </p:spPr>
      </p:sp>
      <p:sp>
        <p:nvSpPr>
          <p:cNvPr id="26" name="Google Shape;96;p2">
            <a:extLst>
              <a:ext uri="{FF2B5EF4-FFF2-40B4-BE49-F238E27FC236}">
                <a16:creationId xmlns:a16="http://schemas.microsoft.com/office/drawing/2014/main" id="{D02DDEE5-4AB2-5C58-B7A3-51E2653C557C}"/>
              </a:ext>
            </a:extLst>
          </p:cNvPr>
          <p:cNvSpPr/>
          <p:nvPr/>
        </p:nvSpPr>
        <p:spPr>
          <a:xfrm>
            <a:off x="627185" y="488407"/>
            <a:ext cx="6210452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Bef>
                <a:spcPct val="0"/>
              </a:spcBef>
            </a:pPr>
            <a:r>
              <a:rPr lang="en-US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ผลการดำเนินงาน</a:t>
            </a:r>
            <a:r>
              <a:rPr lang="th-TH" sz="4000" b="1" i="1" dirty="0">
                <a:solidFill>
                  <a:schemeClr val="bg1"/>
                </a:solidFill>
                <a:latin typeface="DB Helvethaica X" panose="02000506090000020004" pitchFamily="2" charset="-34"/>
                <a:cs typeface="DB Helvethaica X" panose="02000506090000020004" pitchFamily="2" charset="-34"/>
                <a:sym typeface="Sarabun"/>
              </a:rPr>
              <a:t> </a:t>
            </a:r>
            <a:endParaRPr sz="4000" b="1" i="1" dirty="0">
              <a:solidFill>
                <a:schemeClr val="bg1"/>
              </a:solidFill>
              <a:latin typeface="DB Helvethaica X" panose="02000506090000020004" pitchFamily="2" charset="-34"/>
              <a:cs typeface="DB Helvethaica X" panose="02000506090000020004" pitchFamily="2" charset="-34"/>
              <a:sym typeface="Sarabun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A7E7D7E-228A-D78D-EC6B-257CC98B900F}"/>
              </a:ext>
            </a:extLst>
          </p:cNvPr>
          <p:cNvCxnSpPr>
            <a:cxnSpLocks/>
          </p:cNvCxnSpPr>
          <p:nvPr/>
        </p:nvCxnSpPr>
        <p:spPr>
          <a:xfrm>
            <a:off x="16796" y="1803861"/>
            <a:ext cx="12937204" cy="0"/>
          </a:xfrm>
          <a:prstGeom prst="line">
            <a:avLst/>
          </a:prstGeom>
          <a:ln w="1206500" cap="rnd">
            <a:solidFill>
              <a:srgbClr val="AE90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/>
        </p:nvSpPr>
        <p:spPr>
          <a:xfrm>
            <a:off x="611263" y="1543050"/>
            <a:ext cx="13563600" cy="9137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r>
              <a:rPr lang="th-TH" dirty="0"/>
              <a:t>ตามตัวชี้วัดกรอบการดำเนินงาน </a:t>
            </a:r>
            <a:r>
              <a:rPr lang="en-US" dirty="0"/>
              <a:t>TOR</a:t>
            </a:r>
            <a:endParaRPr lang="th-TH" dirty="0"/>
          </a:p>
        </p:txBody>
      </p:sp>
      <p:graphicFrame>
        <p:nvGraphicFramePr>
          <p:cNvPr id="30" name="Google Shape;117;p4">
            <a:extLst>
              <a:ext uri="{FF2B5EF4-FFF2-40B4-BE49-F238E27FC236}">
                <a16:creationId xmlns:a16="http://schemas.microsoft.com/office/drawing/2014/main" id="{3CC1FCAB-B412-4575-59F1-0C260FD7A7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9682946"/>
              </p:ext>
            </p:extLst>
          </p:nvPr>
        </p:nvGraphicFramePr>
        <p:xfrm>
          <a:off x="1981200" y="3574507"/>
          <a:ext cx="14630400" cy="376112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8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ตัวชี้วัด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90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 err="1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ค่าเป้าหมาย</a:t>
                      </a:r>
                      <a:r>
                        <a:rPr lang="th-TH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  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90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000" b="1" u="none" strike="noStrike" cap="none" dirty="0">
                          <a:solidFill>
                            <a:schemeClr val="bg1"/>
                          </a:solidFill>
                          <a:latin typeface="DB Helvethaica X Bd" panose="02000506090000020004" pitchFamily="2" charset="-34"/>
                          <a:ea typeface="Calibri"/>
                          <a:cs typeface="DB Helvethaica X Bd" panose="02000506090000020004" pitchFamily="2" charset="-34"/>
                          <a:sym typeface="Calibri"/>
                        </a:rPr>
                        <a:t>ผลการดำเนินงาน</a:t>
                      </a:r>
                      <a:endParaRPr sz="2800" u="none" strike="noStrike" cap="none" dirty="0">
                        <a:solidFill>
                          <a:schemeClr val="bg1"/>
                        </a:solidFill>
                        <a:latin typeface="DB Helvethaica X Bd" panose="02000506090000020004" pitchFamily="2" charset="-34"/>
                        <a:ea typeface="Calibri"/>
                        <a:cs typeface="DB Helvethaica X Bd" panose="02000506090000020004" pitchFamily="2" charset="-34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90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7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200" dirty="0">
                        <a:latin typeface="DB Helvethaica X Bd" panose="02000506090000020004" pitchFamily="2" charset="-34"/>
                        <a:ea typeface="Sarabun"/>
                        <a:cs typeface="DB Helvethaica X Bd" panose="02000506090000020004" pitchFamily="2" charset="-34"/>
                        <a:sym typeface="Sarabun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Flowchart: Delay 9">
            <a:extLst>
              <a:ext uri="{FF2B5EF4-FFF2-40B4-BE49-F238E27FC236}">
                <a16:creationId xmlns:a16="http://schemas.microsoft.com/office/drawing/2014/main" id="{C6F68FA8-E009-C19C-66C7-920CCE7DD0A1}"/>
              </a:ext>
            </a:extLst>
          </p:cNvPr>
          <p:cNvSpPr/>
          <p:nvPr/>
        </p:nvSpPr>
        <p:spPr>
          <a:xfrm rot="5400000">
            <a:off x="16132446" y="122671"/>
            <a:ext cx="2057400" cy="1812058"/>
          </a:xfrm>
          <a:prstGeom prst="flowChartDelay">
            <a:avLst/>
          </a:prstGeom>
          <a:solidFill>
            <a:srgbClr val="EE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B730ECFB-2D8A-C0F0-2E49-0665B4532C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391" y="0"/>
            <a:ext cx="1657510" cy="165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38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0" y="3531602"/>
            <a:ext cx="18640776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</p:sp>
      <p:sp>
        <p:nvSpPr>
          <p:cNvPr id="3" name="AutoShape 3"/>
          <p:cNvSpPr/>
          <p:nvPr/>
        </p:nvSpPr>
        <p:spPr>
          <a:xfrm>
            <a:off x="0" y="6872134"/>
            <a:ext cx="18935700" cy="9525"/>
          </a:xfrm>
          <a:prstGeom prst="rect">
            <a:avLst/>
          </a:prstGeom>
          <a:solidFill>
            <a:srgbClr val="272727">
              <a:alpha val="19608"/>
            </a:srgbClr>
          </a:solidFill>
        </p:spPr>
      </p:sp>
      <p:sp>
        <p:nvSpPr>
          <p:cNvPr id="4" name="AutoShape 4"/>
          <p:cNvSpPr/>
          <p:nvPr/>
        </p:nvSpPr>
        <p:spPr>
          <a:xfrm>
            <a:off x="1" y="0"/>
            <a:ext cx="1600199" cy="10287000"/>
          </a:xfrm>
          <a:prstGeom prst="rect">
            <a:avLst/>
          </a:prstGeom>
          <a:solidFill>
            <a:srgbClr val="154734"/>
          </a:solidFill>
        </p:spPr>
      </p:sp>
      <p:grpSp>
        <p:nvGrpSpPr>
          <p:cNvPr id="12" name="Group 12"/>
          <p:cNvGrpSpPr/>
          <p:nvPr/>
        </p:nvGrpSpPr>
        <p:grpSpPr>
          <a:xfrm>
            <a:off x="6052318" y="789167"/>
            <a:ext cx="9797281" cy="943110"/>
            <a:chOff x="1" y="-59580"/>
            <a:chExt cx="4586882" cy="1257481"/>
          </a:xfrm>
        </p:grpSpPr>
        <p:sp>
          <p:nvSpPr>
            <p:cNvPr id="13" name="TextBox 13"/>
            <p:cNvSpPr txBox="1"/>
            <p:nvPr/>
          </p:nvSpPr>
          <p:spPr>
            <a:xfrm>
              <a:off x="14973" y="705458"/>
              <a:ext cx="4556935" cy="4924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pPr lvl="1"/>
              <a:r>
                <a:rPr lang="th-TH" sz="2400" dirty="0">
                  <a:latin typeface="DB Helvethaica X" panose="02000506090000020004" pitchFamily="2" charset="-34"/>
                  <a:cs typeface="DB Helvethaica X" panose="02000506090000020004" pitchFamily="2" charset="-34"/>
                </a:rPr>
                <a:t>....................</a:t>
              </a:r>
              <a:endParaRPr lang="en-US" sz="2400" dirty="0">
                <a:latin typeface="DB Helvethaica X" panose="02000506090000020004" pitchFamily="2" charset="-34"/>
                <a:cs typeface="DB Helvethaica X" panose="02000506090000020004" pitchFamily="2" charset="-34"/>
              </a:endParaRP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" y="-59580"/>
              <a:ext cx="4586882" cy="82073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r>
                <a:rPr lang="th-TH" sz="4000" dirty="0">
                  <a:solidFill>
                    <a:srgbClr val="AE902E"/>
                  </a:solidFill>
                  <a:latin typeface="DB Helvethaica X Bd" panose="02000506090000020004" pitchFamily="2" charset="-34"/>
                  <a:cs typeface="DB Helvethaica X Bd" panose="02000506090000020004" pitchFamily="2" charset="-34"/>
                </a:rPr>
                <a:t>จุดเด่น</a:t>
              </a:r>
              <a:endParaRPr lang="en-US" sz="4000" dirty="0">
                <a:solidFill>
                  <a:srgbClr val="AE902E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endParaRPr>
            </a:p>
          </p:txBody>
        </p:sp>
      </p:grpSp>
      <p:grpSp>
        <p:nvGrpSpPr>
          <p:cNvPr id="28" name="Group 12">
            <a:extLst>
              <a:ext uri="{FF2B5EF4-FFF2-40B4-BE49-F238E27FC236}">
                <a16:creationId xmlns:a16="http://schemas.microsoft.com/office/drawing/2014/main" id="{7A747041-FF6C-14C9-E647-79967738AB80}"/>
              </a:ext>
            </a:extLst>
          </p:cNvPr>
          <p:cNvGrpSpPr/>
          <p:nvPr/>
        </p:nvGrpSpPr>
        <p:grpSpPr>
          <a:xfrm>
            <a:off x="6086437" y="3678417"/>
            <a:ext cx="9797281" cy="943110"/>
            <a:chOff x="1" y="-59580"/>
            <a:chExt cx="4586882" cy="1257481"/>
          </a:xfrm>
        </p:grpSpPr>
        <p:sp>
          <p:nvSpPr>
            <p:cNvPr id="29" name="TextBox 13">
              <a:extLst>
                <a:ext uri="{FF2B5EF4-FFF2-40B4-BE49-F238E27FC236}">
                  <a16:creationId xmlns:a16="http://schemas.microsoft.com/office/drawing/2014/main" id="{A35FD79D-70A1-0A69-C7AA-D0CA821026C3}"/>
                </a:ext>
              </a:extLst>
            </p:cNvPr>
            <p:cNvSpPr txBox="1"/>
            <p:nvPr/>
          </p:nvSpPr>
          <p:spPr>
            <a:xfrm>
              <a:off x="14973" y="705458"/>
              <a:ext cx="4556935" cy="4924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pPr lvl="1"/>
              <a:r>
                <a:rPr lang="th-TH" sz="2400" dirty="0">
                  <a:latin typeface="DB Helvethaica X" panose="02000506090000020004" pitchFamily="2" charset="-34"/>
                  <a:cs typeface="DB Helvethaica X" panose="02000506090000020004" pitchFamily="2" charset="-34"/>
                </a:rPr>
                <a:t>....................</a:t>
              </a:r>
              <a:endParaRPr lang="en-US" sz="2400" dirty="0">
                <a:latin typeface="DB Helvethaica X" panose="02000506090000020004" pitchFamily="2" charset="-34"/>
                <a:cs typeface="DB Helvethaica X" panose="02000506090000020004" pitchFamily="2" charset="-34"/>
              </a:endParaRPr>
            </a:p>
          </p:txBody>
        </p:sp>
        <p:sp>
          <p:nvSpPr>
            <p:cNvPr id="30" name="TextBox 14">
              <a:extLst>
                <a:ext uri="{FF2B5EF4-FFF2-40B4-BE49-F238E27FC236}">
                  <a16:creationId xmlns:a16="http://schemas.microsoft.com/office/drawing/2014/main" id="{E360C46B-61AD-7B4F-81D3-19C007A40B79}"/>
                </a:ext>
              </a:extLst>
            </p:cNvPr>
            <p:cNvSpPr txBox="1"/>
            <p:nvPr/>
          </p:nvSpPr>
          <p:spPr>
            <a:xfrm>
              <a:off x="1" y="-59580"/>
              <a:ext cx="4586882" cy="82073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r>
                <a:rPr lang="th-TH" sz="4000" dirty="0">
                  <a:latin typeface="DB Helvethaica X Bd" panose="02000506090000020004" pitchFamily="2" charset="-34"/>
                  <a:cs typeface="DB Helvethaica X Bd" panose="02000506090000020004" pitchFamily="2" charset="-34"/>
                </a:rPr>
                <a:t>ปัญหา</a:t>
              </a:r>
              <a:endParaRPr lang="en-US" sz="4000" dirty="0">
                <a:latin typeface="DB Helvethaica X Bd" panose="02000506090000020004" pitchFamily="2" charset="-34"/>
                <a:cs typeface="DB Helvethaica X Bd" panose="02000506090000020004" pitchFamily="2" charset="-34"/>
              </a:endParaRPr>
            </a:p>
          </p:txBody>
        </p:sp>
      </p:grpSp>
      <p:grpSp>
        <p:nvGrpSpPr>
          <p:cNvPr id="31" name="Group 12">
            <a:extLst>
              <a:ext uri="{FF2B5EF4-FFF2-40B4-BE49-F238E27FC236}">
                <a16:creationId xmlns:a16="http://schemas.microsoft.com/office/drawing/2014/main" id="{56EC34A9-8E9B-F67D-258D-764A01DBEA75}"/>
              </a:ext>
            </a:extLst>
          </p:cNvPr>
          <p:cNvGrpSpPr/>
          <p:nvPr/>
        </p:nvGrpSpPr>
        <p:grpSpPr>
          <a:xfrm>
            <a:off x="6087575" y="7072729"/>
            <a:ext cx="9797281" cy="943110"/>
            <a:chOff x="1" y="-59580"/>
            <a:chExt cx="4586882" cy="1257481"/>
          </a:xfrm>
        </p:grpSpPr>
        <p:sp>
          <p:nvSpPr>
            <p:cNvPr id="32" name="TextBox 13">
              <a:extLst>
                <a:ext uri="{FF2B5EF4-FFF2-40B4-BE49-F238E27FC236}">
                  <a16:creationId xmlns:a16="http://schemas.microsoft.com/office/drawing/2014/main" id="{9509E772-BA08-E046-6272-E864EC0639B0}"/>
                </a:ext>
              </a:extLst>
            </p:cNvPr>
            <p:cNvSpPr txBox="1"/>
            <p:nvPr/>
          </p:nvSpPr>
          <p:spPr>
            <a:xfrm>
              <a:off x="14973" y="705458"/>
              <a:ext cx="4556935" cy="49244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pPr lvl="1"/>
              <a:r>
                <a:rPr lang="th-TH" sz="2400" dirty="0">
                  <a:latin typeface="DB Helvethaica X" panose="02000506090000020004" pitchFamily="2" charset="-34"/>
                  <a:cs typeface="DB Helvethaica X" panose="02000506090000020004" pitchFamily="2" charset="-34"/>
                </a:rPr>
                <a:t>....................</a:t>
              </a:r>
              <a:endParaRPr lang="en-US" sz="2400" dirty="0">
                <a:latin typeface="DB Helvethaica X" panose="02000506090000020004" pitchFamily="2" charset="-34"/>
                <a:cs typeface="DB Helvethaica X" panose="02000506090000020004" pitchFamily="2" charset="-34"/>
              </a:endParaRPr>
            </a:p>
          </p:txBody>
        </p:sp>
        <p:sp>
          <p:nvSpPr>
            <p:cNvPr id="33" name="TextBox 14">
              <a:extLst>
                <a:ext uri="{FF2B5EF4-FFF2-40B4-BE49-F238E27FC236}">
                  <a16:creationId xmlns:a16="http://schemas.microsoft.com/office/drawing/2014/main" id="{1E4EC40B-AA71-813C-0B43-47A1FC4D9302}"/>
                </a:ext>
              </a:extLst>
            </p:cNvPr>
            <p:cNvSpPr txBox="1"/>
            <p:nvPr/>
          </p:nvSpPr>
          <p:spPr>
            <a:xfrm>
              <a:off x="1" y="-59580"/>
              <a:ext cx="4586882" cy="82073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>
              <a:defPPr>
                <a:defRPr lang="en-US"/>
              </a:defPPr>
              <a:lvl1pPr lvl="0" indent="0">
                <a:spcBef>
                  <a:spcPct val="0"/>
                </a:spcBef>
                <a:defRPr sz="3200">
                  <a:solidFill>
                    <a:srgbClr val="272727"/>
                  </a:solidFill>
                  <a:latin typeface="DB Helvethaica X" panose="02000506090000020004" pitchFamily="2" charset="-34"/>
                  <a:cs typeface="DB Helvethaica X" panose="02000506090000020004" pitchFamily="2" charset="-34"/>
                </a:defRPr>
              </a:lvl1pPr>
            </a:lstStyle>
            <a:p>
              <a:r>
                <a:rPr lang="th-TH" sz="4000" dirty="0">
                  <a:solidFill>
                    <a:srgbClr val="154734"/>
                  </a:solidFill>
                  <a:latin typeface="DB Helvethaica X Bd" panose="02000506090000020004" pitchFamily="2" charset="-34"/>
                  <a:cs typeface="DB Helvethaica X Bd" panose="02000506090000020004" pitchFamily="2" charset="-34"/>
                </a:rPr>
                <a:t>แนวทางแก้ไข</a:t>
              </a:r>
              <a:endParaRPr lang="en-US" sz="4000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endParaRPr>
            </a:p>
          </p:txBody>
        </p:sp>
      </p:grpSp>
      <p:sp>
        <p:nvSpPr>
          <p:cNvPr id="35" name="Flowchart: Delay 34">
            <a:extLst>
              <a:ext uri="{FF2B5EF4-FFF2-40B4-BE49-F238E27FC236}">
                <a16:creationId xmlns:a16="http://schemas.microsoft.com/office/drawing/2014/main" id="{BC8C2F72-4FF9-8C1E-623C-2BBA02A6AC9A}"/>
              </a:ext>
            </a:extLst>
          </p:cNvPr>
          <p:cNvSpPr/>
          <p:nvPr/>
        </p:nvSpPr>
        <p:spPr>
          <a:xfrm rot="5400000">
            <a:off x="16132446" y="122671"/>
            <a:ext cx="2057400" cy="1812058"/>
          </a:xfrm>
          <a:prstGeom prst="flowChartDelay">
            <a:avLst/>
          </a:prstGeom>
          <a:solidFill>
            <a:srgbClr val="EE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CE30A318-EBB2-0A2A-0E82-365FA1C65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391" y="0"/>
            <a:ext cx="1657510" cy="165751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398BC0B-4645-8FC5-14BE-263F7D82B974}"/>
              </a:ext>
            </a:extLst>
          </p:cNvPr>
          <p:cNvSpPr/>
          <p:nvPr/>
        </p:nvSpPr>
        <p:spPr>
          <a:xfrm>
            <a:off x="1600201" y="1"/>
            <a:ext cx="3918750" cy="3531602"/>
          </a:xfrm>
          <a:prstGeom prst="rect">
            <a:avLst/>
          </a:prstGeom>
          <a:solidFill>
            <a:srgbClr val="EEF0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chemeClr val="tx1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chemeClr val="tx1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01B50B-1C55-0487-1BFA-B730AD8FDE6F}"/>
              </a:ext>
            </a:extLst>
          </p:cNvPr>
          <p:cNvSpPr/>
          <p:nvPr/>
        </p:nvSpPr>
        <p:spPr>
          <a:xfrm>
            <a:off x="1600200" y="3531601"/>
            <a:ext cx="3918750" cy="3350058"/>
          </a:xfrm>
          <a:prstGeom prst="rect">
            <a:avLst/>
          </a:prstGeom>
          <a:solidFill>
            <a:srgbClr val="AE9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90C99D1-AD82-AC9A-1754-1EB1D58DAEFD}"/>
              </a:ext>
            </a:extLst>
          </p:cNvPr>
          <p:cNvSpPr/>
          <p:nvPr/>
        </p:nvSpPr>
        <p:spPr>
          <a:xfrm>
            <a:off x="1600200" y="6881659"/>
            <a:ext cx="3918750" cy="3405342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solidFill>
                  <a:srgbClr val="154734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rPr>
              <a:t>รูปภาพ</a:t>
            </a:r>
            <a:endParaRPr lang="en-US" sz="4000" dirty="0">
              <a:solidFill>
                <a:srgbClr val="154734"/>
              </a:solidFill>
              <a:latin typeface="DB Helvethaica X Bd" panose="02000506090000020004" pitchFamily="2" charset="-34"/>
              <a:cs typeface="DB Helvethaica X Bd" panose="02000506090000020004" pitchFamily="2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0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533400" y="-384625"/>
            <a:ext cx="19065803" cy="10660666"/>
            <a:chOff x="0" y="0"/>
            <a:chExt cx="25421070" cy="14214221"/>
          </a:xfrm>
        </p:grpSpPr>
        <p:sp>
          <p:nvSpPr>
            <p:cNvPr id="3" name="AutoShape 3"/>
            <p:cNvSpPr/>
            <p:nvPr/>
          </p:nvSpPr>
          <p:spPr>
            <a:xfrm>
              <a:off x="2254080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" name="AutoShape 4"/>
            <p:cNvSpPr/>
            <p:nvPr/>
          </p:nvSpPr>
          <p:spPr>
            <a:xfrm>
              <a:off x="14172831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5" name="AutoShape 5"/>
            <p:cNvSpPr/>
            <p:nvPr/>
          </p:nvSpPr>
          <p:spPr>
            <a:xfrm>
              <a:off x="8213456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6" name="AutoShape 6"/>
            <p:cNvSpPr/>
            <p:nvPr/>
          </p:nvSpPr>
          <p:spPr>
            <a:xfrm>
              <a:off x="20132207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7" name="AutoShape 7"/>
            <p:cNvSpPr/>
            <p:nvPr/>
          </p:nvSpPr>
          <p:spPr>
            <a:xfrm>
              <a:off x="5233768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8" name="AutoShape 8"/>
            <p:cNvSpPr/>
            <p:nvPr/>
          </p:nvSpPr>
          <p:spPr>
            <a:xfrm>
              <a:off x="17152519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9" name="AutoShape 9"/>
            <p:cNvSpPr/>
            <p:nvPr/>
          </p:nvSpPr>
          <p:spPr>
            <a:xfrm>
              <a:off x="11193144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0" name="AutoShape 10"/>
            <p:cNvSpPr/>
            <p:nvPr/>
          </p:nvSpPr>
          <p:spPr>
            <a:xfrm>
              <a:off x="23111895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1" name="AutoShape 11"/>
            <p:cNvSpPr/>
            <p:nvPr/>
          </p:nvSpPr>
          <p:spPr>
            <a:xfrm>
              <a:off x="3743924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2" name="AutoShape 12"/>
            <p:cNvSpPr/>
            <p:nvPr/>
          </p:nvSpPr>
          <p:spPr>
            <a:xfrm>
              <a:off x="15662675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3" name="AutoShape 13"/>
            <p:cNvSpPr/>
            <p:nvPr/>
          </p:nvSpPr>
          <p:spPr>
            <a:xfrm>
              <a:off x="9703300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4" name="AutoShape 14"/>
            <p:cNvSpPr/>
            <p:nvPr/>
          </p:nvSpPr>
          <p:spPr>
            <a:xfrm>
              <a:off x="21622051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5" name="AutoShape 15"/>
            <p:cNvSpPr/>
            <p:nvPr/>
          </p:nvSpPr>
          <p:spPr>
            <a:xfrm>
              <a:off x="6723612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6" name="AutoShape 16"/>
            <p:cNvSpPr/>
            <p:nvPr/>
          </p:nvSpPr>
          <p:spPr>
            <a:xfrm>
              <a:off x="18642363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7" name="AutoShape 17"/>
            <p:cNvSpPr/>
            <p:nvPr/>
          </p:nvSpPr>
          <p:spPr>
            <a:xfrm>
              <a:off x="12682988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8" name="AutoShape 18"/>
            <p:cNvSpPr/>
            <p:nvPr/>
          </p:nvSpPr>
          <p:spPr>
            <a:xfrm>
              <a:off x="24601739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9" name="AutoShape 19"/>
            <p:cNvSpPr/>
            <p:nvPr/>
          </p:nvSpPr>
          <p:spPr>
            <a:xfrm>
              <a:off x="1520983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0" name="AutoShape 20"/>
            <p:cNvSpPr/>
            <p:nvPr/>
          </p:nvSpPr>
          <p:spPr>
            <a:xfrm>
              <a:off x="13439734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1" name="AutoShape 21"/>
            <p:cNvSpPr/>
            <p:nvPr/>
          </p:nvSpPr>
          <p:spPr>
            <a:xfrm>
              <a:off x="7480358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2" name="AutoShape 22"/>
            <p:cNvSpPr/>
            <p:nvPr/>
          </p:nvSpPr>
          <p:spPr>
            <a:xfrm>
              <a:off x="19399109" y="144343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3" name="AutoShape 23"/>
            <p:cNvSpPr/>
            <p:nvPr/>
          </p:nvSpPr>
          <p:spPr>
            <a:xfrm>
              <a:off x="4500670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4" name="AutoShape 24"/>
            <p:cNvSpPr/>
            <p:nvPr/>
          </p:nvSpPr>
          <p:spPr>
            <a:xfrm>
              <a:off x="16419421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5" name="AutoShape 25"/>
            <p:cNvSpPr/>
            <p:nvPr/>
          </p:nvSpPr>
          <p:spPr>
            <a:xfrm>
              <a:off x="10460046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6" name="AutoShape 26"/>
            <p:cNvSpPr/>
            <p:nvPr/>
          </p:nvSpPr>
          <p:spPr>
            <a:xfrm>
              <a:off x="22378797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7" name="AutoShape 27"/>
            <p:cNvSpPr/>
            <p:nvPr/>
          </p:nvSpPr>
          <p:spPr>
            <a:xfrm>
              <a:off x="3010826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8" name="AutoShape 28"/>
            <p:cNvSpPr/>
            <p:nvPr/>
          </p:nvSpPr>
          <p:spPr>
            <a:xfrm>
              <a:off x="14929577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9" name="AutoShape 29"/>
            <p:cNvSpPr/>
            <p:nvPr/>
          </p:nvSpPr>
          <p:spPr>
            <a:xfrm>
              <a:off x="8970202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0" name="AutoShape 30"/>
            <p:cNvSpPr/>
            <p:nvPr/>
          </p:nvSpPr>
          <p:spPr>
            <a:xfrm>
              <a:off x="20888953" y="0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1" name="AutoShape 31"/>
            <p:cNvSpPr/>
            <p:nvPr/>
          </p:nvSpPr>
          <p:spPr>
            <a:xfrm>
              <a:off x="5990514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2" name="AutoShape 32"/>
            <p:cNvSpPr/>
            <p:nvPr/>
          </p:nvSpPr>
          <p:spPr>
            <a:xfrm>
              <a:off x="17909265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3" name="AutoShape 33"/>
            <p:cNvSpPr/>
            <p:nvPr/>
          </p:nvSpPr>
          <p:spPr>
            <a:xfrm>
              <a:off x="11949890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4" name="AutoShape 34"/>
            <p:cNvSpPr/>
            <p:nvPr/>
          </p:nvSpPr>
          <p:spPr>
            <a:xfrm>
              <a:off x="23868641" y="109657"/>
              <a:ext cx="12700" cy="14069879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5" name="AutoShape 35"/>
            <p:cNvSpPr/>
            <p:nvPr/>
          </p:nvSpPr>
          <p:spPr>
            <a:xfrm rot="-5400000">
              <a:off x="12633240" y="-11491855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6" name="AutoShape 36"/>
            <p:cNvSpPr/>
            <p:nvPr/>
          </p:nvSpPr>
          <p:spPr>
            <a:xfrm rot="-5400000">
              <a:off x="12633240" y="-5434061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7" name="AutoShape 37"/>
            <p:cNvSpPr/>
            <p:nvPr/>
          </p:nvSpPr>
          <p:spPr>
            <a:xfrm rot="-5400000">
              <a:off x="12633240" y="-8464871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8" name="AutoShape 38"/>
            <p:cNvSpPr/>
            <p:nvPr/>
          </p:nvSpPr>
          <p:spPr>
            <a:xfrm rot="-5400000">
              <a:off x="12633240" y="-2407077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39" name="AutoShape 39"/>
            <p:cNvSpPr/>
            <p:nvPr/>
          </p:nvSpPr>
          <p:spPr>
            <a:xfrm rot="-5400000">
              <a:off x="12775130" y="-9978363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0" name="AutoShape 40"/>
            <p:cNvSpPr/>
            <p:nvPr/>
          </p:nvSpPr>
          <p:spPr>
            <a:xfrm rot="-5400000">
              <a:off x="12775130" y="-3920569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1" name="AutoShape 41"/>
            <p:cNvSpPr/>
            <p:nvPr/>
          </p:nvSpPr>
          <p:spPr>
            <a:xfrm rot="-5400000">
              <a:off x="12775130" y="-6951378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2" name="AutoShape 42"/>
            <p:cNvSpPr/>
            <p:nvPr/>
          </p:nvSpPr>
          <p:spPr>
            <a:xfrm rot="-5400000">
              <a:off x="12775130" y="-893585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3" name="AutoShape 43"/>
            <p:cNvSpPr/>
            <p:nvPr/>
          </p:nvSpPr>
          <p:spPr>
            <a:xfrm rot="-5400000">
              <a:off x="12775130" y="679892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4" name="AutoShape 44"/>
            <p:cNvSpPr/>
            <p:nvPr/>
          </p:nvSpPr>
          <p:spPr>
            <a:xfrm rot="-5400000">
              <a:off x="12633240" y="-10735109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5" name="AutoShape 45"/>
            <p:cNvSpPr/>
            <p:nvPr/>
          </p:nvSpPr>
          <p:spPr>
            <a:xfrm rot="-5400000">
              <a:off x="12633240" y="-4677315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6" name="AutoShape 46"/>
            <p:cNvSpPr/>
            <p:nvPr/>
          </p:nvSpPr>
          <p:spPr>
            <a:xfrm rot="-5400000">
              <a:off x="12633240" y="-7708125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7" name="AutoShape 47"/>
            <p:cNvSpPr/>
            <p:nvPr/>
          </p:nvSpPr>
          <p:spPr>
            <a:xfrm rot="-5400000">
              <a:off x="12633240" y="-1650331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8" name="AutoShape 48"/>
            <p:cNvSpPr/>
            <p:nvPr/>
          </p:nvSpPr>
          <p:spPr>
            <a:xfrm rot="-5400000">
              <a:off x="12775130" y="-9221617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49" name="AutoShape 49"/>
            <p:cNvSpPr/>
            <p:nvPr/>
          </p:nvSpPr>
          <p:spPr>
            <a:xfrm rot="-5400000">
              <a:off x="12775130" y="-3163823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50" name="AutoShape 50"/>
            <p:cNvSpPr/>
            <p:nvPr/>
          </p:nvSpPr>
          <p:spPr>
            <a:xfrm rot="-5400000">
              <a:off x="12775130" y="-6194632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51" name="AutoShape 51"/>
            <p:cNvSpPr/>
            <p:nvPr/>
          </p:nvSpPr>
          <p:spPr>
            <a:xfrm rot="-5400000">
              <a:off x="12775130" y="-136839"/>
              <a:ext cx="12700" cy="25279180"/>
            </a:xfrm>
            <a:prstGeom prst="rect">
              <a:avLst/>
            </a:prstGeom>
            <a:solidFill>
              <a:srgbClr val="FFFFFF"/>
            </a:solidFill>
          </p:spPr>
        </p:sp>
      </p:grpSp>
      <p:sp>
        <p:nvSpPr>
          <p:cNvPr id="89" name="TextBox 2">
            <a:extLst>
              <a:ext uri="{FF2B5EF4-FFF2-40B4-BE49-F238E27FC236}">
                <a16:creationId xmlns:a16="http://schemas.microsoft.com/office/drawing/2014/main" id="{15B39EB8-ABF7-94FD-CE63-32CA64E1EBDD}"/>
              </a:ext>
            </a:extLst>
          </p:cNvPr>
          <p:cNvSpPr txBox="1"/>
          <p:nvPr/>
        </p:nvSpPr>
        <p:spPr>
          <a:xfrm>
            <a:off x="3287076" y="5278462"/>
            <a:ext cx="11912293" cy="12445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defPPr>
              <a:defRPr lang="en-US"/>
            </a:defPPr>
            <a:lvl1pPr lvl="0" indent="0">
              <a:lnSpc>
                <a:spcPts val="6300"/>
              </a:lnSpc>
              <a:spcBef>
                <a:spcPct val="0"/>
              </a:spcBef>
              <a:defRPr sz="8000" u="none">
                <a:solidFill>
                  <a:srgbClr val="FFFFFF"/>
                </a:solidFill>
                <a:latin typeface="DB Helvethaica X Bd" panose="02000506090000020004" pitchFamily="2" charset="-34"/>
                <a:cs typeface="DB Helvethaica X Bd" panose="02000506090000020004" pitchFamily="2" charset="-34"/>
              </a:defRPr>
            </a:lvl1pPr>
          </a:lstStyle>
          <a:p>
            <a:pPr algn="ctr"/>
            <a:r>
              <a:rPr lang="th-TH" sz="16600" dirty="0">
                <a:solidFill>
                  <a:srgbClr val="154734"/>
                </a:solidFill>
              </a:rPr>
              <a:t>ขอขอบคุณ</a:t>
            </a:r>
            <a:endParaRPr lang="en-US" sz="16600" dirty="0">
              <a:solidFill>
                <a:srgbClr val="154734"/>
              </a:solidFill>
            </a:endParaRPr>
          </a:p>
        </p:txBody>
      </p:sp>
      <p:pic>
        <p:nvPicPr>
          <p:cNvPr id="90" name="Picture 89" descr="Logo&#10;&#10;Description automatically generated">
            <a:extLst>
              <a:ext uri="{FF2B5EF4-FFF2-40B4-BE49-F238E27FC236}">
                <a16:creationId xmlns:a16="http://schemas.microsoft.com/office/drawing/2014/main" id="{3DFD6AB3-AF90-E37E-AAF9-AEB9F22193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538" y="1257300"/>
            <a:ext cx="2572507" cy="25725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DB Helvethaica X Blk"/>
        <a:ea typeface=""/>
        <a:cs typeface=""/>
      </a:majorFont>
      <a:minorFont>
        <a:latin typeface="DB Helvethaica X M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262</Words>
  <Application>Microsoft Office PowerPoint</Application>
  <PresentationFormat>Custom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DB Helvethaica X Blk</vt:lpstr>
      <vt:lpstr>DB Helvethaica X</vt:lpstr>
      <vt:lpstr>DB Helvethaica X Med</vt:lpstr>
      <vt:lpstr>DB Helvethaica X Bd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it_support</dc:creator>
  <cp:lastModifiedBy>Mayveeya Tongma</cp:lastModifiedBy>
  <cp:revision>14</cp:revision>
  <dcterms:created xsi:type="dcterms:W3CDTF">2006-08-16T00:00:00Z</dcterms:created>
  <dcterms:modified xsi:type="dcterms:W3CDTF">2022-08-09T02:52:02Z</dcterms:modified>
  <dc:identifier>DAFFht0uMm0</dc:identifier>
</cp:coreProperties>
</file>