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3"/>
  </p:sldMasterIdLst>
  <p:notesMasterIdLst>
    <p:notesMasterId r:id="rId47"/>
  </p:notesMasterIdLst>
  <p:handoutMasterIdLst>
    <p:handoutMasterId r:id="rId48"/>
  </p:handoutMasterIdLst>
  <p:sldIdLst>
    <p:sldId id="703" r:id="rId4"/>
    <p:sldId id="828" r:id="rId5"/>
    <p:sldId id="771" r:id="rId6"/>
    <p:sldId id="772" r:id="rId7"/>
    <p:sldId id="840" r:id="rId8"/>
    <p:sldId id="841" r:id="rId9"/>
    <p:sldId id="797" r:id="rId10"/>
    <p:sldId id="775" r:id="rId11"/>
    <p:sldId id="776" r:id="rId12"/>
    <p:sldId id="777" r:id="rId13"/>
    <p:sldId id="819" r:id="rId14"/>
    <p:sldId id="778" r:id="rId15"/>
    <p:sldId id="792" r:id="rId16"/>
    <p:sldId id="780" r:id="rId17"/>
    <p:sldId id="810" r:id="rId18"/>
    <p:sldId id="793" r:id="rId19"/>
    <p:sldId id="820" r:id="rId20"/>
    <p:sldId id="821" r:id="rId21"/>
    <p:sldId id="822" r:id="rId22"/>
    <p:sldId id="823" r:id="rId23"/>
    <p:sldId id="824" r:id="rId24"/>
    <p:sldId id="783" r:id="rId25"/>
    <p:sldId id="825" r:id="rId26"/>
    <p:sldId id="826" r:id="rId27"/>
    <p:sldId id="804" r:id="rId28"/>
    <p:sldId id="805" r:id="rId29"/>
    <p:sldId id="806" r:id="rId30"/>
    <p:sldId id="807" r:id="rId31"/>
    <p:sldId id="784" r:id="rId32"/>
    <p:sldId id="829" r:id="rId33"/>
    <p:sldId id="830" r:id="rId34"/>
    <p:sldId id="837" r:id="rId35"/>
    <p:sldId id="847" r:id="rId36"/>
    <p:sldId id="843" r:id="rId37"/>
    <p:sldId id="839" r:id="rId38"/>
    <p:sldId id="832" r:id="rId39"/>
    <p:sldId id="833" r:id="rId40"/>
    <p:sldId id="845" r:id="rId41"/>
    <p:sldId id="834" r:id="rId42"/>
    <p:sldId id="836" r:id="rId43"/>
    <p:sldId id="846" r:id="rId44"/>
    <p:sldId id="827" r:id="rId45"/>
    <p:sldId id="747" r:id="rId46"/>
  </p:sldIdLst>
  <p:sldSz cx="9144000" cy="5143500" type="screen16x9"/>
  <p:notesSz cx="666273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0A674"/>
    <a:srgbClr val="FFFF99"/>
    <a:srgbClr val="FF3399"/>
    <a:srgbClr val="FFFF00"/>
    <a:srgbClr val="FF9933"/>
    <a:srgbClr val="7E0000"/>
    <a:srgbClr val="0099FF"/>
    <a:srgbClr val="33CC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สไตล์สีปานกลาง 4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สไตล์สีอ่อน 2 - เน้น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สไตล์สีอ่อน 1 - เน้น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สไตล์สีปานกลาง 4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2C8C85-51F0-491E-9774-3900AFEF0FD7}" styleName="สไตล์สีอ่อน 2 - เน้น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สไตล์สีอ่อน 2 - เน้น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สไตล์สีอ่อน 1 - เน้น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สไตล์สีอ่อน 3 - เน้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สไตล์สีอ่อน 2 - เน้น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สไตล์ธีม 1 - เน้น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สไตล์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สไตล์สีปานกลาง 1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สไตล์ธีม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สไตล์ธีม 2 - เน้น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สไตล์ธีม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สไตล์ธีม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สไตล์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4" autoAdjust="0"/>
    <p:restoredTop sz="99536" autoAdjust="0"/>
  </p:normalViewPr>
  <p:slideViewPr>
    <p:cSldViewPr>
      <p:cViewPr varScale="1">
        <p:scale>
          <a:sx n="141" d="100"/>
          <a:sy n="141" d="100"/>
        </p:scale>
        <p:origin x="456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3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605;&#3657;&#3609;&#3607;&#3640;&#3609;&#3652;&#3611;&#3607;&#3635;&#3610;&#3657;&#3634;&#3609;\&#3605;&#3657;&#3609;&#3607;&#3640;&#3609;&#3605;&#3656;&#3629;&#3627;&#3609;&#3656;&#3623;&#3618;v2\&#3611;&#3637;&#3585;&#3634;&#3619;&#3624;&#3638;&#3585;&#3625;&#3634;62\&#3592;&#3634;&#3585;&#3614;&#3637;&#3656;&#3614;&#3633;&#3594;&#3626;&#3656;&#3591;&#3652;&#3621;&#3609;&#3660;23Mar2020\&#3612;&#3621;&#3585;&#3634;&#3619;&#3623;&#3636;&#3648;&#3588;&#3619;&#3634;&#3632;&#3627;&#3660;&#3605;&#3657;&#3609;&#3607;&#3640;&#3609;&#3605;&#3656;&#3629;&#3627;&#3609;&#3656;&#3623;&#3618;_28&#3614;.&#3588;.63v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3591;&#3634;&#3609;WFH%20&#3592;&#3634;&#3585;&#3649;&#3615;&#3621;&#3594;&#3652;&#3604;&#3615;&#3660;\&#3605;&#3657;&#3609;&#3607;&#3640;&#3609;&#3605;&#3656;&#3629;&#3627;&#3609;&#3656;&#3623;&#3618;v2\&#3611;&#3637;&#3585;&#3634;&#3619;&#3624;&#3638;&#3585;&#3625;&#3634;62\&#3592;&#3634;&#3585;&#3614;&#3637;&#3656;&#3614;&#3633;&#3594;&#3626;&#3656;&#3591;&#3652;&#3621;&#3609;&#3660;23Mar2020\&#3612;&#3621;&#3585;&#3634;&#3619;&#3623;&#3636;&#3648;&#3588;&#3619;&#3634;&#3632;&#3627;&#3660;&#3605;&#3657;&#3609;&#3607;&#3640;&#3609;&#3605;&#3656;&#3629;&#3627;&#3609;&#3656;&#3623;&#3618;_28&#3614;.&#3588;.63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#,##0.00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Sheet2!$A$3:$I$3</c:f>
              <c:strCache>
                <c:ptCount val="9"/>
                <c:pt idx="0">
                  <c:v>ต้นทุนรวมทั้งหมด</c:v>
                </c:pt>
                <c:pt idx="1">
                  <c:v>การผลิตบัณฑิต</c:v>
                </c:pt>
                <c:pt idx="2">
                  <c:v>การวิจัย</c:v>
                </c:pt>
                <c:pt idx="3">
                  <c:v>โรงเรียนสาธิตฯ</c:v>
                </c:pt>
                <c:pt idx="4">
                  <c:v>ทำนุบำรุงศิลปวัฒนธรรม</c:v>
                </c:pt>
                <c:pt idx="5">
                  <c:v>สร้างรายได้จากการท่องเที่ยวและบริการ</c:v>
                </c:pt>
                <c:pt idx="6">
                  <c:v>บูรณาการพัฒนากิจสัมพันธ์เพื่อพัฒนาสังคมท้องถิ่น</c:v>
                </c:pt>
                <c:pt idx="7">
                  <c:v>บูรณาการพัฒนาพื้นที่ระดับภาค</c:v>
                </c:pt>
                <c:pt idx="8">
                  <c:v>ถ่ายทอดเทคโนโลยีนวัตกรรมแปรรูปผลิตภัณฑ์ฯ</c:v>
                </c:pt>
              </c:strCache>
            </c:strRef>
          </c:cat>
          <c:val>
            <c:numRef>
              <c:f>Sheet2!$A$4:$I$4</c:f>
              <c:numCache>
                <c:formatCode>0.0000</c:formatCode>
                <c:ptCount val="9"/>
                <c:pt idx="0" formatCode="General">
                  <c:v>1448.6967</c:v>
                </c:pt>
                <c:pt idx="1">
                  <c:v>1130.9618</c:v>
                </c:pt>
                <c:pt idx="2">
                  <c:v>65.038499999999999</c:v>
                </c:pt>
                <c:pt idx="3">
                  <c:v>85.900899999999993</c:v>
                </c:pt>
                <c:pt idx="4">
                  <c:v>38.068399999999997</c:v>
                </c:pt>
                <c:pt idx="5">
                  <c:v>16.157</c:v>
                </c:pt>
                <c:pt idx="6">
                  <c:v>29.716999999999999</c:v>
                </c:pt>
                <c:pt idx="7">
                  <c:v>74.198599999999999</c:v>
                </c:pt>
                <c:pt idx="8">
                  <c:v>8.6540999999999997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11-40D6-B83C-A3A3F7269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425848"/>
        <c:axId val="250427024"/>
      </c:barChart>
      <c:catAx>
        <c:axId val="250425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0427024"/>
        <c:crosses val="autoZero"/>
        <c:auto val="1"/>
        <c:lblAlgn val="ctr"/>
        <c:lblOffset val="100"/>
        <c:noMultiLvlLbl val="0"/>
      </c:catAx>
      <c:valAx>
        <c:axId val="25042702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250425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H SarabunPSK" panose="020B0500040200020003" pitchFamily="34" charset="-34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Sheet4!$A$2:$G$2</c:f>
              <c:strCache>
                <c:ptCount val="7"/>
                <c:pt idx="0">
                  <c:v>ภาพรวมมหาวิทยาลัย</c:v>
                </c:pt>
                <c:pt idx="1">
                  <c:v>ครุศาสตร์</c:v>
                </c:pt>
                <c:pt idx="2">
                  <c:v>มนุษยศาสตร์ฯ</c:v>
                </c:pt>
                <c:pt idx="3">
                  <c:v>วิทยาศาสตร์ฯ</c:v>
                </c:pt>
                <c:pt idx="4">
                  <c:v>วิทยาการจัดการ</c:v>
                </c:pt>
                <c:pt idx="5">
                  <c:v>เทคโนโลยีอุตสาหกรรม</c:v>
                </c:pt>
                <c:pt idx="6">
                  <c:v>สาธารณสุขศาสตร์</c:v>
                </c:pt>
              </c:strCache>
            </c:strRef>
          </c:cat>
          <c:val>
            <c:numRef>
              <c:f>Sheet4!$A$3:$G$3</c:f>
              <c:numCache>
                <c:formatCode>0.0000</c:formatCode>
                <c:ptCount val="7"/>
                <c:pt idx="0" formatCode="General">
                  <c:v>1130.9618</c:v>
                </c:pt>
                <c:pt idx="1">
                  <c:v>212.92420000000001</c:v>
                </c:pt>
                <c:pt idx="2">
                  <c:v>295.2122</c:v>
                </c:pt>
                <c:pt idx="3">
                  <c:v>239.7022</c:v>
                </c:pt>
                <c:pt idx="4">
                  <c:v>230.6317</c:v>
                </c:pt>
                <c:pt idx="5">
                  <c:v>81.857600000000005</c:v>
                </c:pt>
                <c:pt idx="6">
                  <c:v>68.095500000000001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42-4DC3-8DF5-68D32D7FB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427416"/>
        <c:axId val="250420360"/>
      </c:barChart>
      <c:catAx>
        <c:axId val="250427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H SarabunPSK" panose="020B0500040200020003" pitchFamily="34" charset="-34"/>
                <a:cs typeface="TH SarabunPSK" panose="020B0500040200020003" pitchFamily="34" charset="-34"/>
              </a:defRPr>
            </a:pPr>
            <a:endParaRPr lang="th-TH"/>
          </a:p>
        </c:txPr>
        <c:crossAx val="250420360"/>
        <c:crosses val="autoZero"/>
        <c:auto val="1"/>
        <c:lblAlgn val="ctr"/>
        <c:lblOffset val="100"/>
        <c:noMultiLvlLbl val="0"/>
      </c:catAx>
      <c:valAx>
        <c:axId val="25042036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H SarabunPSK" panose="020B0500040200020003" pitchFamily="34" charset="-34"/>
                <a:cs typeface="TH SarabunPSK" panose="020B0500040200020003" pitchFamily="34" charset="-34"/>
              </a:defRPr>
            </a:pPr>
            <a:endParaRPr lang="th-TH"/>
          </a:p>
        </c:txPr>
        <c:crossAx val="250427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0FE310-F5E0-47B5-BEAB-D45424CAE789}" type="doc">
      <dgm:prSet loTypeId="urn:microsoft.com/office/officeart/2005/8/layout/cycle8" loCatId="cycle" qsTypeId="urn:microsoft.com/office/officeart/2005/8/quickstyle/3d1" qsCatId="3D" csTypeId="urn:microsoft.com/office/officeart/2005/8/colors/accent1_2" csCatId="accent1" phldr="1"/>
      <dgm:spPr/>
    </dgm:pt>
    <dgm:pt modelId="{C8AFC568-57C9-4FEE-B7E5-ED6DF470E90D}">
      <dgm:prSet phldrT="[ข้อความ]"/>
      <dgm:spPr/>
      <dgm:t>
        <a:bodyPr/>
        <a:lstStyle/>
        <a:p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งบประมาณเงินรายได้</a:t>
          </a:r>
        </a:p>
      </dgm:t>
    </dgm:pt>
    <dgm:pt modelId="{CE3B7F5C-980B-46EB-BBC0-8AF994FD93F9}" type="parTrans" cxnId="{D6985EE5-9363-4581-B530-003A703B54B1}">
      <dgm:prSet/>
      <dgm:spPr/>
      <dgm:t>
        <a:bodyPr/>
        <a:lstStyle/>
        <a:p>
          <a:endParaRPr lang="th-TH"/>
        </a:p>
      </dgm:t>
    </dgm:pt>
    <dgm:pt modelId="{2D8C465D-EAE0-4DB0-BC7A-031552F8737A}" type="sibTrans" cxnId="{D6985EE5-9363-4581-B530-003A703B54B1}">
      <dgm:prSet/>
      <dgm:spPr/>
      <dgm:t>
        <a:bodyPr/>
        <a:lstStyle/>
        <a:p>
          <a:endParaRPr lang="th-TH"/>
        </a:p>
      </dgm:t>
    </dgm:pt>
    <dgm:pt modelId="{061A84D9-9DD9-4F1A-B737-5540B82B94EE}">
      <dgm:prSet phldrT="[ข้อความ]"/>
      <dgm:spPr/>
      <dgm:t>
        <a:bodyPr/>
        <a:lstStyle/>
        <a:p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ค่าเสื่อมราคา</a:t>
          </a:r>
        </a:p>
      </dgm:t>
    </dgm:pt>
    <dgm:pt modelId="{B2969290-9FDC-4A9F-90F9-81E2C149E8C6}" type="parTrans" cxnId="{EB66969D-6D4B-465B-8206-35DDF49F2D97}">
      <dgm:prSet/>
      <dgm:spPr/>
      <dgm:t>
        <a:bodyPr/>
        <a:lstStyle/>
        <a:p>
          <a:endParaRPr lang="th-TH"/>
        </a:p>
      </dgm:t>
    </dgm:pt>
    <dgm:pt modelId="{1440428E-6B5A-473A-AB85-0D76B9E18B30}" type="sibTrans" cxnId="{EB66969D-6D4B-465B-8206-35DDF49F2D97}">
      <dgm:prSet/>
      <dgm:spPr/>
      <dgm:t>
        <a:bodyPr/>
        <a:lstStyle/>
        <a:p>
          <a:endParaRPr lang="th-TH"/>
        </a:p>
      </dgm:t>
    </dgm:pt>
    <dgm:pt modelId="{B5E82766-D9F7-4592-B40D-003543FFCFB0}">
      <dgm:prSet phldrT="[ข้อความ]"/>
      <dgm:spPr/>
      <dgm:t>
        <a:bodyPr/>
        <a:lstStyle/>
        <a:p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งบประมาณแผ่นดิน</a:t>
          </a:r>
        </a:p>
      </dgm:t>
    </dgm:pt>
    <dgm:pt modelId="{CE66164B-29E1-48A1-9E5E-A228CAEBE013}" type="parTrans" cxnId="{E5C9773A-DC08-44CB-930B-B81F3A10CBD7}">
      <dgm:prSet/>
      <dgm:spPr/>
      <dgm:t>
        <a:bodyPr/>
        <a:lstStyle/>
        <a:p>
          <a:endParaRPr lang="th-TH"/>
        </a:p>
      </dgm:t>
    </dgm:pt>
    <dgm:pt modelId="{8D3B98CD-BF15-497F-AFCE-41A46318E788}" type="sibTrans" cxnId="{E5C9773A-DC08-44CB-930B-B81F3A10CBD7}">
      <dgm:prSet/>
      <dgm:spPr/>
      <dgm:t>
        <a:bodyPr/>
        <a:lstStyle/>
        <a:p>
          <a:endParaRPr lang="th-TH"/>
        </a:p>
      </dgm:t>
    </dgm:pt>
    <dgm:pt modelId="{6D97F73F-24EB-46C2-8E5D-B20864925D31}" type="pres">
      <dgm:prSet presAssocID="{1F0FE310-F5E0-47B5-BEAB-D45424CAE789}" presName="compositeShape" presStyleCnt="0">
        <dgm:presLayoutVars>
          <dgm:chMax val="7"/>
          <dgm:dir/>
          <dgm:resizeHandles val="exact"/>
        </dgm:presLayoutVars>
      </dgm:prSet>
      <dgm:spPr/>
    </dgm:pt>
    <dgm:pt modelId="{9C1BBA20-4BAB-4561-AB75-D1FF799EDCEA}" type="pres">
      <dgm:prSet presAssocID="{1F0FE310-F5E0-47B5-BEAB-D45424CAE789}" presName="wedge1" presStyleLbl="node1" presStyleIdx="0" presStyleCnt="3"/>
      <dgm:spPr/>
    </dgm:pt>
    <dgm:pt modelId="{BB139735-AFB1-49B3-B18E-D12A5FD27F60}" type="pres">
      <dgm:prSet presAssocID="{1F0FE310-F5E0-47B5-BEAB-D45424CAE789}" presName="dummy1a" presStyleCnt="0"/>
      <dgm:spPr/>
    </dgm:pt>
    <dgm:pt modelId="{59438576-A219-4E0E-A7A2-A5FD0B075C81}" type="pres">
      <dgm:prSet presAssocID="{1F0FE310-F5E0-47B5-BEAB-D45424CAE789}" presName="dummy1b" presStyleCnt="0"/>
      <dgm:spPr/>
    </dgm:pt>
    <dgm:pt modelId="{626A533B-ADFD-46CD-AD5B-0D6E7F14F031}" type="pres">
      <dgm:prSet presAssocID="{1F0FE310-F5E0-47B5-BEAB-D45424CAE78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FDB1E56-0FAF-4B1B-B439-5EF1656D2BA7}" type="pres">
      <dgm:prSet presAssocID="{1F0FE310-F5E0-47B5-BEAB-D45424CAE789}" presName="wedge2" presStyleLbl="node1" presStyleIdx="1" presStyleCnt="3"/>
      <dgm:spPr/>
    </dgm:pt>
    <dgm:pt modelId="{092F2686-F851-4DE4-B529-32E336AFFE1D}" type="pres">
      <dgm:prSet presAssocID="{1F0FE310-F5E0-47B5-BEAB-D45424CAE789}" presName="dummy2a" presStyleCnt="0"/>
      <dgm:spPr/>
    </dgm:pt>
    <dgm:pt modelId="{02D1E59B-C41B-4BCF-AB33-90D66D0BD843}" type="pres">
      <dgm:prSet presAssocID="{1F0FE310-F5E0-47B5-BEAB-D45424CAE789}" presName="dummy2b" presStyleCnt="0"/>
      <dgm:spPr/>
    </dgm:pt>
    <dgm:pt modelId="{AD2DE49A-13B5-40BF-BE06-2EE070AAFD10}" type="pres">
      <dgm:prSet presAssocID="{1F0FE310-F5E0-47B5-BEAB-D45424CAE78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BE702FC-1DCD-4566-AD06-6C8A2AEA4910}" type="pres">
      <dgm:prSet presAssocID="{1F0FE310-F5E0-47B5-BEAB-D45424CAE789}" presName="wedge3" presStyleLbl="node1" presStyleIdx="2" presStyleCnt="3"/>
      <dgm:spPr/>
    </dgm:pt>
    <dgm:pt modelId="{48BFE1D5-3636-4CF3-94CF-94DD6E5A7F20}" type="pres">
      <dgm:prSet presAssocID="{1F0FE310-F5E0-47B5-BEAB-D45424CAE789}" presName="dummy3a" presStyleCnt="0"/>
      <dgm:spPr/>
    </dgm:pt>
    <dgm:pt modelId="{1A6BA194-1EF8-4485-8FB3-3EA1518221A5}" type="pres">
      <dgm:prSet presAssocID="{1F0FE310-F5E0-47B5-BEAB-D45424CAE789}" presName="dummy3b" presStyleCnt="0"/>
      <dgm:spPr/>
    </dgm:pt>
    <dgm:pt modelId="{40622E3C-484B-498B-99F7-036232E9388C}" type="pres">
      <dgm:prSet presAssocID="{1F0FE310-F5E0-47B5-BEAB-D45424CAE78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3BA6B982-4E7D-4BCE-B23B-5164CD3588A0}" type="pres">
      <dgm:prSet presAssocID="{2D8C465D-EAE0-4DB0-BC7A-031552F8737A}" presName="arrowWedge1" presStyleLbl="fgSibTrans2D1" presStyleIdx="0" presStyleCnt="3"/>
      <dgm:spPr/>
    </dgm:pt>
    <dgm:pt modelId="{355D3094-0D9C-4E90-A6BF-604860A01DDC}" type="pres">
      <dgm:prSet presAssocID="{1440428E-6B5A-473A-AB85-0D76B9E18B30}" presName="arrowWedge2" presStyleLbl="fgSibTrans2D1" presStyleIdx="1" presStyleCnt="3"/>
      <dgm:spPr/>
    </dgm:pt>
    <dgm:pt modelId="{17D9D3B3-4147-4F23-BFEC-82A2BD8F29B3}" type="pres">
      <dgm:prSet presAssocID="{8D3B98CD-BF15-497F-AFCE-41A46318E788}" presName="arrowWedge3" presStyleLbl="fgSibTrans2D1" presStyleIdx="2" presStyleCnt="3"/>
      <dgm:spPr/>
    </dgm:pt>
  </dgm:ptLst>
  <dgm:cxnLst>
    <dgm:cxn modelId="{C6BE6B2A-B4FC-4105-8556-345D725BC3E1}" type="presOf" srcId="{C8AFC568-57C9-4FEE-B7E5-ED6DF470E90D}" destId="{626A533B-ADFD-46CD-AD5B-0D6E7F14F031}" srcOrd="1" destOrd="0" presId="urn:microsoft.com/office/officeart/2005/8/layout/cycle8"/>
    <dgm:cxn modelId="{E5C9773A-DC08-44CB-930B-B81F3A10CBD7}" srcId="{1F0FE310-F5E0-47B5-BEAB-D45424CAE789}" destId="{B5E82766-D9F7-4592-B40D-003543FFCFB0}" srcOrd="2" destOrd="0" parTransId="{CE66164B-29E1-48A1-9E5E-A228CAEBE013}" sibTransId="{8D3B98CD-BF15-497F-AFCE-41A46318E788}"/>
    <dgm:cxn modelId="{7727F76F-97D1-48E7-85A5-0C963C503B18}" type="presOf" srcId="{B5E82766-D9F7-4592-B40D-003543FFCFB0}" destId="{BBE702FC-1DCD-4566-AD06-6C8A2AEA4910}" srcOrd="0" destOrd="0" presId="urn:microsoft.com/office/officeart/2005/8/layout/cycle8"/>
    <dgm:cxn modelId="{C9092551-74F8-4949-B9BC-140ADC000228}" type="presOf" srcId="{061A84D9-9DD9-4F1A-B737-5540B82B94EE}" destId="{AD2DE49A-13B5-40BF-BE06-2EE070AAFD10}" srcOrd="1" destOrd="0" presId="urn:microsoft.com/office/officeart/2005/8/layout/cycle8"/>
    <dgm:cxn modelId="{6712EA85-9E50-41F2-8421-88108950AC70}" type="presOf" srcId="{B5E82766-D9F7-4592-B40D-003543FFCFB0}" destId="{40622E3C-484B-498B-99F7-036232E9388C}" srcOrd="1" destOrd="0" presId="urn:microsoft.com/office/officeart/2005/8/layout/cycle8"/>
    <dgm:cxn modelId="{69D69891-A2E0-4792-A994-C451F60F749D}" type="presOf" srcId="{C8AFC568-57C9-4FEE-B7E5-ED6DF470E90D}" destId="{9C1BBA20-4BAB-4561-AB75-D1FF799EDCEA}" srcOrd="0" destOrd="0" presId="urn:microsoft.com/office/officeart/2005/8/layout/cycle8"/>
    <dgm:cxn modelId="{EB66969D-6D4B-465B-8206-35DDF49F2D97}" srcId="{1F0FE310-F5E0-47B5-BEAB-D45424CAE789}" destId="{061A84D9-9DD9-4F1A-B737-5540B82B94EE}" srcOrd="1" destOrd="0" parTransId="{B2969290-9FDC-4A9F-90F9-81E2C149E8C6}" sibTransId="{1440428E-6B5A-473A-AB85-0D76B9E18B30}"/>
    <dgm:cxn modelId="{848EABCA-A9A6-4F05-B355-5A50580A36B6}" type="presOf" srcId="{061A84D9-9DD9-4F1A-B737-5540B82B94EE}" destId="{0FDB1E56-0FAF-4B1B-B439-5EF1656D2BA7}" srcOrd="0" destOrd="0" presId="urn:microsoft.com/office/officeart/2005/8/layout/cycle8"/>
    <dgm:cxn modelId="{792AE2E2-9CCA-470D-A3CC-484D98A425B7}" type="presOf" srcId="{1F0FE310-F5E0-47B5-BEAB-D45424CAE789}" destId="{6D97F73F-24EB-46C2-8E5D-B20864925D31}" srcOrd="0" destOrd="0" presId="urn:microsoft.com/office/officeart/2005/8/layout/cycle8"/>
    <dgm:cxn modelId="{D6985EE5-9363-4581-B530-003A703B54B1}" srcId="{1F0FE310-F5E0-47B5-BEAB-D45424CAE789}" destId="{C8AFC568-57C9-4FEE-B7E5-ED6DF470E90D}" srcOrd="0" destOrd="0" parTransId="{CE3B7F5C-980B-46EB-BBC0-8AF994FD93F9}" sibTransId="{2D8C465D-EAE0-4DB0-BC7A-031552F8737A}"/>
    <dgm:cxn modelId="{B044542C-AE36-4302-9C0A-65BB323BAB0E}" type="presParOf" srcId="{6D97F73F-24EB-46C2-8E5D-B20864925D31}" destId="{9C1BBA20-4BAB-4561-AB75-D1FF799EDCEA}" srcOrd="0" destOrd="0" presId="urn:microsoft.com/office/officeart/2005/8/layout/cycle8"/>
    <dgm:cxn modelId="{018E1F1F-6CF7-4084-B3A0-C9DF9A2A468D}" type="presParOf" srcId="{6D97F73F-24EB-46C2-8E5D-B20864925D31}" destId="{BB139735-AFB1-49B3-B18E-D12A5FD27F60}" srcOrd="1" destOrd="0" presId="urn:microsoft.com/office/officeart/2005/8/layout/cycle8"/>
    <dgm:cxn modelId="{4DD42DE8-D185-4A57-BA14-7EBBC9495780}" type="presParOf" srcId="{6D97F73F-24EB-46C2-8E5D-B20864925D31}" destId="{59438576-A219-4E0E-A7A2-A5FD0B075C81}" srcOrd="2" destOrd="0" presId="urn:microsoft.com/office/officeart/2005/8/layout/cycle8"/>
    <dgm:cxn modelId="{9B1C7BAC-E58F-4C34-A98B-929874239EC3}" type="presParOf" srcId="{6D97F73F-24EB-46C2-8E5D-B20864925D31}" destId="{626A533B-ADFD-46CD-AD5B-0D6E7F14F031}" srcOrd="3" destOrd="0" presId="urn:microsoft.com/office/officeart/2005/8/layout/cycle8"/>
    <dgm:cxn modelId="{91FF6C84-CEC3-432A-AA35-B0FACBE5CB61}" type="presParOf" srcId="{6D97F73F-24EB-46C2-8E5D-B20864925D31}" destId="{0FDB1E56-0FAF-4B1B-B439-5EF1656D2BA7}" srcOrd="4" destOrd="0" presId="urn:microsoft.com/office/officeart/2005/8/layout/cycle8"/>
    <dgm:cxn modelId="{E017597D-B36D-49BE-BFDE-B3376C3510D4}" type="presParOf" srcId="{6D97F73F-24EB-46C2-8E5D-B20864925D31}" destId="{092F2686-F851-4DE4-B529-32E336AFFE1D}" srcOrd="5" destOrd="0" presId="urn:microsoft.com/office/officeart/2005/8/layout/cycle8"/>
    <dgm:cxn modelId="{BC2069E5-6483-4C21-9283-DA8030D7DD7D}" type="presParOf" srcId="{6D97F73F-24EB-46C2-8E5D-B20864925D31}" destId="{02D1E59B-C41B-4BCF-AB33-90D66D0BD843}" srcOrd="6" destOrd="0" presId="urn:microsoft.com/office/officeart/2005/8/layout/cycle8"/>
    <dgm:cxn modelId="{D6EC7B25-3FA8-45D5-A8BC-34F61B90355E}" type="presParOf" srcId="{6D97F73F-24EB-46C2-8E5D-B20864925D31}" destId="{AD2DE49A-13B5-40BF-BE06-2EE070AAFD10}" srcOrd="7" destOrd="0" presId="urn:microsoft.com/office/officeart/2005/8/layout/cycle8"/>
    <dgm:cxn modelId="{4985709F-2075-450B-9851-4BAAE26D01C5}" type="presParOf" srcId="{6D97F73F-24EB-46C2-8E5D-B20864925D31}" destId="{BBE702FC-1DCD-4566-AD06-6C8A2AEA4910}" srcOrd="8" destOrd="0" presId="urn:microsoft.com/office/officeart/2005/8/layout/cycle8"/>
    <dgm:cxn modelId="{0A031EC2-4CAB-47C3-88B2-3FB978021F93}" type="presParOf" srcId="{6D97F73F-24EB-46C2-8E5D-B20864925D31}" destId="{48BFE1D5-3636-4CF3-94CF-94DD6E5A7F20}" srcOrd="9" destOrd="0" presId="urn:microsoft.com/office/officeart/2005/8/layout/cycle8"/>
    <dgm:cxn modelId="{867EE709-B832-41A1-9BD5-82819612DB49}" type="presParOf" srcId="{6D97F73F-24EB-46C2-8E5D-B20864925D31}" destId="{1A6BA194-1EF8-4485-8FB3-3EA1518221A5}" srcOrd="10" destOrd="0" presId="urn:microsoft.com/office/officeart/2005/8/layout/cycle8"/>
    <dgm:cxn modelId="{5A634F57-BE20-45F1-8EF9-BA6D5F7359A5}" type="presParOf" srcId="{6D97F73F-24EB-46C2-8E5D-B20864925D31}" destId="{40622E3C-484B-498B-99F7-036232E9388C}" srcOrd="11" destOrd="0" presId="urn:microsoft.com/office/officeart/2005/8/layout/cycle8"/>
    <dgm:cxn modelId="{A022AF8F-BD95-4E4A-B6B0-A19C11ADC610}" type="presParOf" srcId="{6D97F73F-24EB-46C2-8E5D-B20864925D31}" destId="{3BA6B982-4E7D-4BCE-B23B-5164CD3588A0}" srcOrd="12" destOrd="0" presId="urn:microsoft.com/office/officeart/2005/8/layout/cycle8"/>
    <dgm:cxn modelId="{92AAE12F-FF50-4611-B8E1-07D0456CD9BA}" type="presParOf" srcId="{6D97F73F-24EB-46C2-8E5D-B20864925D31}" destId="{355D3094-0D9C-4E90-A6BF-604860A01DDC}" srcOrd="13" destOrd="0" presId="urn:microsoft.com/office/officeart/2005/8/layout/cycle8"/>
    <dgm:cxn modelId="{1F6484E3-8CD4-4FBF-96A2-8B23386A5808}" type="presParOf" srcId="{6D97F73F-24EB-46C2-8E5D-B20864925D31}" destId="{17D9D3B3-4147-4F23-BFEC-82A2BD8F29B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BBA20-4BAB-4561-AB75-D1FF799EDCEA}">
      <dsp:nvSpPr>
        <dsp:cNvPr id="0" name=""/>
        <dsp:cNvSpPr/>
      </dsp:nvSpPr>
      <dsp:spPr>
        <a:xfrm>
          <a:off x="1248471" y="280831"/>
          <a:ext cx="3629209" cy="3629209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งบประมาณเงินรายได้</a:t>
          </a:r>
        </a:p>
      </dsp:txBody>
      <dsp:txXfrm>
        <a:off x="3161151" y="1049878"/>
        <a:ext cx="1296146" cy="1080121"/>
      </dsp:txXfrm>
    </dsp:sp>
    <dsp:sp modelId="{0FDB1E56-0FAF-4B1B-B439-5EF1656D2BA7}">
      <dsp:nvSpPr>
        <dsp:cNvPr id="0" name=""/>
        <dsp:cNvSpPr/>
      </dsp:nvSpPr>
      <dsp:spPr>
        <a:xfrm>
          <a:off x="1173727" y="410446"/>
          <a:ext cx="3629209" cy="3629209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ค่าเสื่อมราคา</a:t>
          </a:r>
        </a:p>
      </dsp:txBody>
      <dsp:txXfrm>
        <a:off x="2037824" y="2765111"/>
        <a:ext cx="1944219" cy="950507"/>
      </dsp:txXfrm>
    </dsp:sp>
    <dsp:sp modelId="{BBE702FC-1DCD-4566-AD06-6C8A2AEA4910}">
      <dsp:nvSpPr>
        <dsp:cNvPr id="0" name=""/>
        <dsp:cNvSpPr/>
      </dsp:nvSpPr>
      <dsp:spPr>
        <a:xfrm>
          <a:off x="1098983" y="280831"/>
          <a:ext cx="3629209" cy="3629209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งบประมาณแผ่นดิน</a:t>
          </a:r>
        </a:p>
      </dsp:txBody>
      <dsp:txXfrm>
        <a:off x="1519366" y="1049878"/>
        <a:ext cx="1296146" cy="1080121"/>
      </dsp:txXfrm>
    </dsp:sp>
    <dsp:sp modelId="{3BA6B982-4E7D-4BCE-B23B-5164CD3588A0}">
      <dsp:nvSpPr>
        <dsp:cNvPr id="0" name=""/>
        <dsp:cNvSpPr/>
      </dsp:nvSpPr>
      <dsp:spPr>
        <a:xfrm>
          <a:off x="1024106" y="56166"/>
          <a:ext cx="4078539" cy="407853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5D3094-0D9C-4E90-A6BF-604860A01DDC}">
      <dsp:nvSpPr>
        <dsp:cNvPr id="0" name=""/>
        <dsp:cNvSpPr/>
      </dsp:nvSpPr>
      <dsp:spPr>
        <a:xfrm>
          <a:off x="949062" y="185551"/>
          <a:ext cx="4078539" cy="407853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D9D3B3-4147-4F23-BFEC-82A2BD8F29B3}">
      <dsp:nvSpPr>
        <dsp:cNvPr id="0" name=""/>
        <dsp:cNvSpPr/>
      </dsp:nvSpPr>
      <dsp:spPr>
        <a:xfrm>
          <a:off x="874018" y="56166"/>
          <a:ext cx="4078539" cy="407853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7186" cy="496332"/>
          </a:xfrm>
          <a:prstGeom prst="rect">
            <a:avLst/>
          </a:prstGeom>
        </p:spPr>
        <p:txBody>
          <a:bodyPr vert="horz" lIns="90694" tIns="45347" rIns="90694" bIns="453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774011" y="1"/>
            <a:ext cx="2887186" cy="496332"/>
          </a:xfrm>
          <a:prstGeom prst="rect">
            <a:avLst/>
          </a:prstGeom>
        </p:spPr>
        <p:txBody>
          <a:bodyPr vert="horz" lIns="90694" tIns="45347" rIns="90694" bIns="45347" rtlCol="0"/>
          <a:lstStyle>
            <a:lvl1pPr algn="r">
              <a:defRPr sz="1200"/>
            </a:lvl1pPr>
          </a:lstStyle>
          <a:p>
            <a:fld id="{43095C98-7CFA-4C75-809C-A1436C540178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7186" cy="496332"/>
          </a:xfrm>
          <a:prstGeom prst="rect">
            <a:avLst/>
          </a:prstGeom>
        </p:spPr>
        <p:txBody>
          <a:bodyPr vert="horz" lIns="90694" tIns="45347" rIns="90694" bIns="453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774011" y="9428584"/>
            <a:ext cx="2887186" cy="496332"/>
          </a:xfrm>
          <a:prstGeom prst="rect">
            <a:avLst/>
          </a:prstGeom>
        </p:spPr>
        <p:txBody>
          <a:bodyPr vert="horz" lIns="90694" tIns="45347" rIns="90694" bIns="45347" rtlCol="0" anchor="b"/>
          <a:lstStyle>
            <a:lvl1pPr algn="r">
              <a:defRPr sz="1200"/>
            </a:lvl1pPr>
          </a:lstStyle>
          <a:p>
            <a:fld id="{7CD68BFB-93CB-4F8B-B874-5C0DA00342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2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7912" cy="496888"/>
          </a:xfrm>
          <a:prstGeom prst="rect">
            <a:avLst/>
          </a:prstGeom>
        </p:spPr>
        <p:txBody>
          <a:bodyPr vert="horz" lIns="90694" tIns="45347" rIns="90694" bIns="45347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773271" y="0"/>
            <a:ext cx="2887912" cy="496888"/>
          </a:xfrm>
          <a:prstGeom prst="rect">
            <a:avLst/>
          </a:prstGeom>
        </p:spPr>
        <p:txBody>
          <a:bodyPr vert="horz" lIns="90694" tIns="45347" rIns="90694" bIns="45347" rtlCol="0"/>
          <a:lstStyle>
            <a:lvl1pPr algn="r">
              <a:defRPr sz="1200"/>
            </a:lvl1pPr>
          </a:lstStyle>
          <a:p>
            <a:fld id="{BD4A5F15-1C73-4C93-8888-966CF55A25CF}" type="datetimeFigureOut">
              <a:rPr lang="th-TH" smtClean="0"/>
              <a:t>15/06/64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4" tIns="45347" rIns="90694" bIns="45347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65963" y="4714876"/>
            <a:ext cx="5330813" cy="4467225"/>
          </a:xfrm>
          <a:prstGeom prst="rect">
            <a:avLst/>
          </a:prstGeom>
        </p:spPr>
        <p:txBody>
          <a:bodyPr vert="horz" lIns="90694" tIns="45347" rIns="90694" bIns="45347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428164"/>
            <a:ext cx="2887912" cy="496887"/>
          </a:xfrm>
          <a:prstGeom prst="rect">
            <a:avLst/>
          </a:prstGeom>
        </p:spPr>
        <p:txBody>
          <a:bodyPr vert="horz" lIns="90694" tIns="45347" rIns="90694" bIns="45347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773271" y="9428164"/>
            <a:ext cx="2887912" cy="496887"/>
          </a:xfrm>
          <a:prstGeom prst="rect">
            <a:avLst/>
          </a:prstGeom>
        </p:spPr>
        <p:txBody>
          <a:bodyPr vert="horz" lIns="90694" tIns="45347" rIns="90694" bIns="45347" rtlCol="0" anchor="b"/>
          <a:lstStyle>
            <a:lvl1pPr algn="r">
              <a:defRPr sz="1200"/>
            </a:lvl1pPr>
          </a:lstStyle>
          <a:p>
            <a:fld id="{C9DD121D-D295-4D2B-9E65-776C51428A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247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D121D-D295-4D2B-9E65-776C51428A52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7930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D121D-D295-4D2B-9E65-776C51428A52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3116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D121D-D295-4D2B-9E65-776C51428A52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0088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D121D-D295-4D2B-9E65-776C51428A52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4659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D121D-D295-4D2B-9E65-776C51428A52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2573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D121D-D295-4D2B-9E65-776C51428A52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6784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D121D-D295-4D2B-9E65-776C51428A52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1304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D121D-D295-4D2B-9E65-776C51428A52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1257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D121D-D295-4D2B-9E65-776C51428A52}" type="slidenum">
              <a:rPr lang="th-TH" smtClean="0"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7907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D121D-D295-4D2B-9E65-776C51428A52}" type="slidenum">
              <a:rPr lang="th-TH" smtClean="0"/>
              <a:t>43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3217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D121D-D295-4D2B-9E65-776C51428A52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6059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D121D-D295-4D2B-9E65-776C51428A52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0980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D121D-D295-4D2B-9E65-776C51428A52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830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D121D-D295-4D2B-9E65-776C51428A52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5415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D121D-D295-4D2B-9E65-776C51428A52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4700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D121D-D295-4D2B-9E65-776C51428A52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2997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D121D-D295-4D2B-9E65-776C51428A52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2134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D121D-D295-4D2B-9E65-776C51428A52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963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8DE-2852-4748-92A4-DAC4A8957090}" type="datetime1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4F18-848D-4092-82DE-8EBE66246E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6817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8DE-2852-4748-92A4-DAC4A8957090}" type="datetime1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4F18-848D-4092-82DE-8EBE66246E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5740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8DE-2852-4748-92A4-DAC4A8957090}" type="datetime1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4F18-848D-4092-82DE-8EBE66246E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063728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8DE-2852-4748-92A4-DAC4A8957090}" type="datetime1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4F18-848D-4092-82DE-8EBE66246E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3400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8DE-2852-4748-92A4-DAC4A8957090}" type="datetime1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4F18-848D-4092-82DE-8EBE66246E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868815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8DE-2852-4748-92A4-DAC4A8957090}" type="datetime1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4F18-848D-4092-82DE-8EBE66246E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6405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1A2-26E1-42B8-8E47-EE6235CA4F1C}" type="datetime1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4F18-848D-4092-82DE-8EBE66246E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8432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B8C9-6ECD-46C6-A639-083855847728}" type="datetime1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4F18-848D-4092-82DE-8EBE66246E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0981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DF68-FE81-49DE-B452-18EE9407AA96}" type="datetime1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4F18-848D-4092-82DE-8EBE66246E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5491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E197-F4F0-4E50-AAD0-D9BC28867069}" type="datetime1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4F18-848D-4092-82DE-8EBE66246E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1366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3886-28C6-4F3E-8ACB-489E86000AB7}" type="datetime1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4F18-848D-4092-82DE-8EBE66246E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3397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BBE3-37B0-4B6B-AC4D-F371F512C19A}" type="datetime1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4F18-848D-4092-82DE-8EBE66246E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3062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04EE-620F-4373-9C43-E14C8DA9EEB8}" type="datetime1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4F18-848D-4092-82DE-8EBE66246E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2672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68EB-EFF6-4FBE-B8BD-0C05DE098FEC}" type="datetime1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4F18-848D-4092-82DE-8EBE66246E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7789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0B79-17BF-49EF-A3CB-2E32AFD55021}" type="datetime1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4F18-848D-4092-82DE-8EBE66246E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5266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C5F2B-DAEB-43F5-8990-DEB648AC7F61}" type="datetime1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4F18-848D-4092-82DE-8EBE66246E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6366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38DE-2852-4748-92A4-DAC4A8957090}" type="datetime1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B4EF4F18-848D-4092-82DE-8EBE66246E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6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ransition spd="slow">
    <p:wipe/>
  </p:transition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829669"/>
            <a:ext cx="7120037" cy="21602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00" dirty="0" err="1">
                <a:solidFill>
                  <a:schemeClr val="accent1"/>
                </a:solidFill>
                <a:latin typeface="TH SarabunPSK" panose="020B0500040200020003" pitchFamily="34" charset="-34"/>
                <a:ea typeface="BoonTook Mon Ultra" panose="02010105050000000000" pitchFamily="2" charset="-34"/>
                <a:cs typeface="TH SarabunPSK" panose="020B0500040200020003" pitchFamily="34" charset="-34"/>
              </a:rPr>
              <a:t>การวิเคราะห์ต้นทุนต่อหน่วย</a:t>
            </a:r>
            <a:br>
              <a:rPr lang="en-US" sz="4000" b="1" kern="100" dirty="0">
                <a:solidFill>
                  <a:schemeClr val="accent1"/>
                </a:solidFill>
                <a:latin typeface="TH SarabunPSK" panose="020B0500040200020003" pitchFamily="34" charset="-34"/>
                <a:ea typeface="BoonTook Mon Ultra" panose="02010105050000000000" pitchFamily="2" charset="-34"/>
                <a:cs typeface="TH SarabunPSK" panose="020B0500040200020003" pitchFamily="34" charset="-34"/>
              </a:rPr>
            </a:br>
            <a:r>
              <a:rPr lang="en-US" sz="4000" b="1" kern="100" dirty="0" err="1">
                <a:solidFill>
                  <a:schemeClr val="accent1"/>
                </a:solidFill>
                <a:latin typeface="TH SarabunPSK" panose="020B0500040200020003" pitchFamily="34" charset="-34"/>
                <a:ea typeface="BoonTook Mon Ultra" panose="02010105050000000000" pitchFamily="2" charset="-34"/>
                <a:cs typeface="TH SarabunPSK" panose="020B0500040200020003" pitchFamily="34" charset="-34"/>
              </a:rPr>
              <a:t>และความคุ้มค่าของการบริหารหลักสูตร</a:t>
            </a:r>
            <a:br>
              <a:rPr lang="en-US" sz="4000" b="1" kern="100" dirty="0">
                <a:solidFill>
                  <a:schemeClr val="accent1"/>
                </a:solidFill>
                <a:latin typeface="TH SarabunPSK" panose="020B0500040200020003" pitchFamily="34" charset="-34"/>
                <a:ea typeface="BoonTook Mon Ultra" panose="02010105050000000000" pitchFamily="2" charset="-34"/>
                <a:cs typeface="TH SarabunPSK" panose="020B0500040200020003" pitchFamily="34" charset="-34"/>
              </a:rPr>
            </a:br>
            <a:r>
              <a:rPr lang="en-US" sz="4000" b="1" kern="100" dirty="0" err="1">
                <a:solidFill>
                  <a:schemeClr val="accent1"/>
                </a:solidFill>
                <a:latin typeface="TH SarabunPSK" panose="020B0500040200020003" pitchFamily="34" charset="-34"/>
                <a:ea typeface="BoonTook Mon Ultra" panose="02010105050000000000" pitchFamily="2" charset="-34"/>
                <a:cs typeface="TH SarabunPSK" panose="020B0500040200020003" pitchFamily="34" charset="-34"/>
              </a:rPr>
              <a:t>มหาวิทยาลัยราชภัฏนครราชสีมา</a:t>
            </a:r>
            <a:r>
              <a:rPr lang="en-US" sz="4000" b="1" kern="100" dirty="0">
                <a:solidFill>
                  <a:schemeClr val="accent1"/>
                </a:solidFill>
                <a:latin typeface="TH SarabunPSK" panose="020B0500040200020003" pitchFamily="34" charset="-34"/>
                <a:ea typeface="BoonTook Mon Ultra" panose="02010105050000000000" pitchFamily="2" charset="-34"/>
                <a:cs typeface="TH SarabunPSK" panose="020B0500040200020003" pitchFamily="34" charset="-34"/>
              </a:rPr>
              <a:t> </a:t>
            </a:r>
            <a:br>
              <a:rPr lang="en-US" sz="4000" b="1" kern="100" dirty="0">
                <a:solidFill>
                  <a:schemeClr val="accent1"/>
                </a:solidFill>
                <a:latin typeface="TH SarabunPSK" panose="020B0500040200020003" pitchFamily="34" charset="-34"/>
                <a:ea typeface="BoonTook Mon Ultra" panose="02010105050000000000" pitchFamily="2" charset="-34"/>
                <a:cs typeface="TH SarabunPSK" panose="020B0500040200020003" pitchFamily="34" charset="-34"/>
              </a:rPr>
            </a:br>
            <a:r>
              <a:rPr lang="en-US" sz="4000" b="1" kern="100" dirty="0" err="1">
                <a:solidFill>
                  <a:schemeClr val="accent1"/>
                </a:solidFill>
                <a:latin typeface="TH SarabunPSK" panose="020B0500040200020003" pitchFamily="34" charset="-34"/>
                <a:ea typeface="BoonTook Mon Ultra" panose="02010105050000000000" pitchFamily="2" charset="-34"/>
                <a:cs typeface="TH SarabunPSK" panose="020B0500040200020003" pitchFamily="34" charset="-34"/>
              </a:rPr>
              <a:t>ปีการศึกษา</a:t>
            </a:r>
            <a:r>
              <a:rPr lang="en-US" sz="4000" b="1" kern="100" dirty="0">
                <a:solidFill>
                  <a:schemeClr val="accent1"/>
                </a:solidFill>
                <a:latin typeface="TH SarabunPSK" panose="020B0500040200020003" pitchFamily="34" charset="-34"/>
                <a:ea typeface="BoonTook Mon Ultra" panose="02010105050000000000" pitchFamily="2" charset="-34"/>
                <a:cs typeface="TH SarabunPSK" panose="020B0500040200020003" pitchFamily="34" charset="-34"/>
              </a:rPr>
              <a:t> 2563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5197" y="2807003"/>
            <a:ext cx="8651259" cy="147911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 defTabSz="457200">
              <a:spcBef>
                <a:spcPts val="1000"/>
              </a:spcBef>
            </a:pP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BoonTook Mon Ultra" panose="02010105050000000000" pitchFamily="2" charset="-34"/>
                <a:cs typeface="TH SarabunPSK" panose="020B0500040200020003" pitchFamily="34" charset="-34"/>
              </a:rPr>
              <a:t>                                                                                          </a:t>
            </a:r>
          </a:p>
          <a:p>
            <a:pPr algn="ctr" defTabSz="457200">
              <a:spcBef>
                <a:spcPts val="1000"/>
              </a:spcBef>
            </a:pPr>
            <a:r>
              <a:rPr lang="th-TH" sz="36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BoonTook Mon Ultra" panose="02010105050000000000" pitchFamily="2" charset="-34"/>
                <a:cs typeface="TH SarabunPSK" panose="020B0500040200020003" pitchFamily="34" charset="-34"/>
              </a:rPr>
              <a:t>วันอังคารที่ 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BoonTook Mon Ultra" panose="02010105050000000000" pitchFamily="2" charset="-34"/>
                <a:cs typeface="TH SarabunPSK" panose="020B0500040200020003" pitchFamily="34" charset="-34"/>
              </a:rPr>
              <a:t>15 </a:t>
            </a:r>
            <a:r>
              <a:rPr lang="th-TH" sz="36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BoonTook Mon Ultra" panose="02010105050000000000" pitchFamily="2" charset="-34"/>
                <a:cs typeface="TH SarabunPSK" panose="020B0500040200020003" pitchFamily="34" charset="-34"/>
              </a:rPr>
              <a:t>มิถุนายน 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BoonTook Mon Ultra" panose="02010105050000000000" pitchFamily="2" charset="-34"/>
                <a:cs typeface="TH SarabunPSK" panose="020B0500040200020003" pitchFamily="34" charset="-34"/>
              </a:rPr>
              <a:t>2564</a:t>
            </a:r>
          </a:p>
          <a:p>
            <a:pPr algn="ctr" defTabSz="457200">
              <a:spcBef>
                <a:spcPts val="1000"/>
              </a:spcBef>
            </a:pPr>
            <a:r>
              <a:rPr lang="th-TH" sz="36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BoonTook Mon Ultra" panose="02010105050000000000" pitchFamily="2" charset="-34"/>
                <a:cs typeface="TH SarabunPSK" panose="020B0500040200020003" pitchFamily="34" charset="-34"/>
              </a:rPr>
              <a:t>ณ ห้องประชุม ดร.</a:t>
            </a:r>
            <a:r>
              <a:rPr lang="th-TH" sz="3600" b="1" dirty="0" err="1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BoonTook Mon Ultra" panose="02010105050000000000" pitchFamily="2" charset="-34"/>
                <a:cs typeface="TH SarabunPSK" panose="020B0500040200020003" pitchFamily="34" charset="-34"/>
              </a:rPr>
              <a:t>เศา</a:t>
            </a:r>
            <a:r>
              <a:rPr lang="th-TH" sz="36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BoonTook Mon Ultra" panose="02010105050000000000" pitchFamily="2" charset="-34"/>
                <a:cs typeface="TH SarabunPSK" panose="020B0500040200020003" pitchFamily="34" charset="-34"/>
              </a:rPr>
              <a:t>วน</a:t>
            </a:r>
            <a:r>
              <a:rPr lang="th-TH" sz="3600" b="1" dirty="0" err="1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BoonTook Mon Ultra" panose="02010105050000000000" pitchFamily="2" charset="-34"/>
                <a:cs typeface="TH SarabunPSK" panose="020B0500040200020003" pitchFamily="34" charset="-34"/>
              </a:rPr>
              <a:t>ิต</a:t>
            </a:r>
            <a:r>
              <a:rPr lang="th-TH" sz="36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BoonTook Mon Ultra" panose="02010105050000000000" pitchFamily="2" charset="-34"/>
                <a:cs typeface="TH SarabunPSK" panose="020B0500040200020003" pitchFamily="34" charset="-34"/>
              </a:rPr>
              <a:t> </a:t>
            </a:r>
            <a:r>
              <a:rPr lang="th-TH" sz="3600" b="1" dirty="0" err="1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BoonTook Mon Ultra" panose="02010105050000000000" pitchFamily="2" charset="-34"/>
                <a:cs typeface="TH SarabunPSK" panose="020B0500040200020003" pitchFamily="34" charset="-34"/>
              </a:rPr>
              <a:t>เศา</a:t>
            </a:r>
            <a:r>
              <a:rPr lang="th-TH" sz="36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BoonTook Mon Ultra" panose="02010105050000000000" pitchFamily="2" charset="-34"/>
                <a:cs typeface="TH SarabunPSK" panose="020B0500040200020003" pitchFamily="34" charset="-34"/>
              </a:rPr>
              <a:t>ณานนท์ อาคาร 9 ชั้น 3</a:t>
            </a:r>
            <a:endParaRPr lang="en-US" sz="3600" b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ea typeface="BoonTook Mon Ultra" panose="02010105050000000000" pitchFamily="2" charset="-34"/>
              <a:cs typeface="TH SarabunPSK" panose="020B0500040200020003" pitchFamily="34" charset="-34"/>
            </a:endParaRPr>
          </a:p>
        </p:txBody>
      </p:sp>
      <p:pic>
        <p:nvPicPr>
          <p:cNvPr id="7" name="Picture 2" descr="D:\logo-gif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106482"/>
            <a:ext cx="1245107" cy="163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รูปภาพ\ภาพตกแต่ง\element-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418" y="4233477"/>
            <a:ext cx="629385" cy="6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5116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รูปภาพ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3"/>
          <a:stretch/>
        </p:blipFill>
        <p:spPr>
          <a:xfrm>
            <a:off x="37268" y="4878505"/>
            <a:ext cx="9143244" cy="264995"/>
          </a:xfrm>
          <a:prstGeom prst="rect">
            <a:avLst/>
          </a:prstGeom>
        </p:spPr>
      </p:pic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6902896" y="4890194"/>
            <a:ext cx="2133600" cy="273844"/>
          </a:xfrm>
        </p:spPr>
        <p:txBody>
          <a:bodyPr/>
          <a:lstStyle/>
          <a:p>
            <a:fld id="{B4EF4F18-848D-4092-82DE-8EBE66246E7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2044298"/>
            <a:ext cx="18722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5496" y="30204"/>
            <a:ext cx="4824536" cy="72008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0" indent="0" algn="ctr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800" kern="1200">
                <a:solidFill>
                  <a:srgbClr val="B44818"/>
                </a:solidFill>
                <a:latin typeface="+mn-lt"/>
                <a:ea typeface="+mn-ea"/>
                <a:cs typeface="+mn-cs"/>
              </a:defRPr>
            </a:lvl1pPr>
            <a:lvl2pPr marL="871703" indent="-335270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082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515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947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ขอบเขตงบประมาณในการคำนวณต้นทุน </a:t>
            </a:r>
          </a:p>
        </p:txBody>
      </p:sp>
      <p:graphicFrame>
        <p:nvGraphicFramePr>
          <p:cNvPr id="12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2021880478"/>
              </p:ext>
            </p:extLst>
          </p:nvPr>
        </p:nvGraphicFramePr>
        <p:xfrm>
          <a:off x="1403648" y="699535"/>
          <a:ext cx="5976664" cy="4320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6" descr="D:\รูปภาพ\ภาพตกแต่ง\element-0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418" y="4233477"/>
            <a:ext cx="629385" cy="6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36027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9C8BE2F-1C9A-4BC0-AF3C-0EBE7DFADB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3"/>
          <a:stretch/>
        </p:blipFill>
        <p:spPr>
          <a:xfrm>
            <a:off x="37268" y="4878505"/>
            <a:ext cx="9143244" cy="264995"/>
          </a:xfrm>
          <a:prstGeom prst="rect">
            <a:avLst/>
          </a:prstGeo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A776A56-A4D5-4607-B24B-8133E618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000" y="4869656"/>
            <a:ext cx="512504" cy="273844"/>
          </a:xfrm>
        </p:spPr>
        <p:txBody>
          <a:bodyPr/>
          <a:lstStyle/>
          <a:p>
            <a:fld id="{B4EF4F18-848D-4092-82DE-8EBE66246E7E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FC8A5583-6A29-4A72-89A8-E0D949998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68" y="77800"/>
            <a:ext cx="3507839" cy="990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ผลผลิตของมหาวิทยาลัย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ราชภัฏนครราชสีมา ปีงบ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C9EAAB2-3BDB-4EA7-92FF-C7EE701D4D67}"/>
              </a:ext>
            </a:extLst>
          </p:cNvPr>
          <p:cNvSpPr/>
          <p:nvPr/>
        </p:nvSpPr>
        <p:spPr>
          <a:xfrm>
            <a:off x="-11484" y="1268847"/>
            <a:ext cx="2242820" cy="360040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โครงการยุทธศาสตร์</a:t>
            </a:r>
            <a:b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ราชภัฏเพื่อการพัฒนาท้องถิ่น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โครงการยกระดับคุณภาพการศึกษาและการเรียนรู้ตลอดชีวิต</a:t>
            </a:r>
          </a:p>
        </p:txBody>
      </p:sp>
      <p:grpSp>
        <p:nvGrpSpPr>
          <p:cNvPr id="8" name="Group 33">
            <a:extLst>
              <a:ext uri="{FF2B5EF4-FFF2-40B4-BE49-F238E27FC236}">
                <a16:creationId xmlns:a16="http://schemas.microsoft.com/office/drawing/2014/main" id="{A8FCD5E2-EF25-416B-9029-2E22FE9D9B3F}"/>
              </a:ext>
            </a:extLst>
          </p:cNvPr>
          <p:cNvGrpSpPr/>
          <p:nvPr/>
        </p:nvGrpSpPr>
        <p:grpSpPr>
          <a:xfrm>
            <a:off x="4390710" y="1693580"/>
            <a:ext cx="1936608" cy="1521557"/>
            <a:chOff x="1464259" y="887951"/>
            <a:chExt cx="1712976" cy="1476884"/>
          </a:xfrm>
          <a:solidFill>
            <a:srgbClr val="0070C0"/>
          </a:solidFill>
        </p:grpSpPr>
        <p:sp>
          <p:nvSpPr>
            <p:cNvPr id="9" name="Hexagon 34">
              <a:extLst>
                <a:ext uri="{FF2B5EF4-FFF2-40B4-BE49-F238E27FC236}">
                  <a16:creationId xmlns:a16="http://schemas.microsoft.com/office/drawing/2014/main" id="{1DF02AB4-FD3B-45A2-B45E-9976BBB09CDE}"/>
                </a:ext>
              </a:extLst>
            </p:cNvPr>
            <p:cNvSpPr/>
            <p:nvPr/>
          </p:nvSpPr>
          <p:spPr>
            <a:xfrm>
              <a:off x="1464259" y="887951"/>
              <a:ext cx="1712976" cy="147688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Hexagon 4">
              <a:extLst>
                <a:ext uri="{FF2B5EF4-FFF2-40B4-BE49-F238E27FC236}">
                  <a16:creationId xmlns:a16="http://schemas.microsoft.com/office/drawing/2014/main" id="{AF7C0FC0-6621-48E5-AA1D-431ED999350D}"/>
                </a:ext>
              </a:extLst>
            </p:cNvPr>
            <p:cNvSpPr/>
            <p:nvPr/>
          </p:nvSpPr>
          <p:spPr>
            <a:xfrm>
              <a:off x="1638966" y="1135193"/>
              <a:ext cx="1401239" cy="101851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2070" rIns="0" bIns="52070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kern="12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O</a:t>
              </a:r>
              <a:r>
                <a:rPr lang="en-US" sz="4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utput</a:t>
              </a:r>
              <a:endParaRPr lang="en-US" sz="4800" b="1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1" name="Rectangle 17">
            <a:extLst>
              <a:ext uri="{FF2B5EF4-FFF2-40B4-BE49-F238E27FC236}">
                <a16:creationId xmlns:a16="http://schemas.microsoft.com/office/drawing/2014/main" id="{154DBE8B-DCB9-4359-B4FF-CBE5D2ECE3A5}"/>
              </a:ext>
            </a:extLst>
          </p:cNvPr>
          <p:cNvSpPr/>
          <p:nvPr/>
        </p:nvSpPr>
        <p:spPr>
          <a:xfrm>
            <a:off x="6676033" y="1884102"/>
            <a:ext cx="2080728" cy="5246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800" b="1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วิจัย</a:t>
            </a:r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28454E0D-9657-4C62-B4CF-BB3FAB3624C2}"/>
              </a:ext>
            </a:extLst>
          </p:cNvPr>
          <p:cNvSpPr/>
          <p:nvPr/>
        </p:nvSpPr>
        <p:spPr>
          <a:xfrm>
            <a:off x="5944738" y="4209728"/>
            <a:ext cx="2080728" cy="5246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800" b="1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บริการวิชาการ</a:t>
            </a: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BEB708C6-A375-45E5-BA62-CA7F39C109D6}"/>
              </a:ext>
            </a:extLst>
          </p:cNvPr>
          <p:cNvSpPr/>
          <p:nvPr/>
        </p:nvSpPr>
        <p:spPr>
          <a:xfrm>
            <a:off x="1923315" y="3645872"/>
            <a:ext cx="2080728" cy="9361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800" b="1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ทำนุบำรุงศิลปะและวัฒนธรรม</a:t>
            </a:r>
          </a:p>
        </p:txBody>
      </p:sp>
      <p:pic>
        <p:nvPicPr>
          <p:cNvPr id="14" name="Picture 27">
            <a:extLst>
              <a:ext uri="{FF2B5EF4-FFF2-40B4-BE49-F238E27FC236}">
                <a16:creationId xmlns:a16="http://schemas.microsoft.com/office/drawing/2014/main" id="{F39B765B-D746-4232-B276-4CC555FDDA6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49" y="939763"/>
            <a:ext cx="2200275" cy="1461135"/>
          </a:xfrm>
          <a:prstGeom prst="hexagon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5" name="Picture 30">
            <a:extLst>
              <a:ext uri="{FF2B5EF4-FFF2-40B4-BE49-F238E27FC236}">
                <a16:creationId xmlns:a16="http://schemas.microsoft.com/office/drawing/2014/main" id="{4A9AE774-C38A-4963-A0A9-49E7D1DFA13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424" y="2642835"/>
            <a:ext cx="2286000" cy="1557020"/>
          </a:xfrm>
          <a:prstGeom prst="hexagon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6" name="Picture 31">
            <a:extLst>
              <a:ext uri="{FF2B5EF4-FFF2-40B4-BE49-F238E27FC236}">
                <a16:creationId xmlns:a16="http://schemas.microsoft.com/office/drawing/2014/main" id="{AA92DA14-9B0C-4C2C-A7ED-2471FEBF982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4" y="3344065"/>
            <a:ext cx="2242820" cy="1495425"/>
          </a:xfrm>
          <a:prstGeom prst="hexagon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7" name="Picture 32">
            <a:extLst>
              <a:ext uri="{FF2B5EF4-FFF2-40B4-BE49-F238E27FC236}">
                <a16:creationId xmlns:a16="http://schemas.microsoft.com/office/drawing/2014/main" id="{00CC1002-F2B6-4CF7-A43C-E3C0FEBBD49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7052"/>
            <a:ext cx="2259178" cy="1414238"/>
          </a:xfrm>
          <a:prstGeom prst="hexagon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8" name="Rectangle 36">
            <a:extLst>
              <a:ext uri="{FF2B5EF4-FFF2-40B4-BE49-F238E27FC236}">
                <a16:creationId xmlns:a16="http://schemas.microsoft.com/office/drawing/2014/main" id="{F88356E7-511D-4CE6-97E1-C6CB76A18859}"/>
              </a:ext>
            </a:extLst>
          </p:cNvPr>
          <p:cNvSpPr/>
          <p:nvPr/>
        </p:nvSpPr>
        <p:spPr>
          <a:xfrm>
            <a:off x="6257268" y="249847"/>
            <a:ext cx="1660104" cy="5246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ผลิตบัณฑิต</a:t>
            </a:r>
            <a:endParaRPr lang="th-TH" sz="28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9" name="Picture 37">
            <a:extLst>
              <a:ext uri="{FF2B5EF4-FFF2-40B4-BE49-F238E27FC236}">
                <a16:creationId xmlns:a16="http://schemas.microsoft.com/office/drawing/2014/main" id="{F37CF29D-F3F7-4107-B7E6-13B2F4780FA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985" y="1273756"/>
            <a:ext cx="2181225" cy="1452880"/>
          </a:xfrm>
          <a:prstGeom prst="hexagon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20" name="Rectangle 3">
            <a:extLst>
              <a:ext uri="{FF2B5EF4-FFF2-40B4-BE49-F238E27FC236}">
                <a16:creationId xmlns:a16="http://schemas.microsoft.com/office/drawing/2014/main" id="{712ED8B1-EF7A-46A1-A61B-4AC6BEAAB975}"/>
              </a:ext>
            </a:extLst>
          </p:cNvPr>
          <p:cNvSpPr/>
          <p:nvPr/>
        </p:nvSpPr>
        <p:spPr>
          <a:xfrm>
            <a:off x="2604921" y="2677578"/>
            <a:ext cx="189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การศึกษาขั้นพื้นฐาน</a:t>
            </a:r>
          </a:p>
        </p:txBody>
      </p:sp>
    </p:spTree>
    <p:extLst>
      <p:ext uri="{BB962C8B-B14F-4D97-AF65-F5344CB8AC3E}">
        <p14:creationId xmlns:p14="http://schemas.microsoft.com/office/powerpoint/2010/main" val="294246463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รูปภาพ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3"/>
          <a:stretch/>
        </p:blipFill>
        <p:spPr>
          <a:xfrm>
            <a:off x="380" y="4876013"/>
            <a:ext cx="9143244" cy="264995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3" t="20196" r="21604" b="35543"/>
          <a:stretch/>
        </p:blipFill>
        <p:spPr bwMode="auto">
          <a:xfrm>
            <a:off x="251520" y="388401"/>
            <a:ext cx="7302957" cy="326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 descr="D:\รูปภาพ\ภาพตกแต่ง\element-0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418" y="4233477"/>
            <a:ext cx="629385" cy="6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ตัวแทนหมายเลขภาพนิ่ง 2">
            <a:extLst>
              <a:ext uri="{FF2B5EF4-FFF2-40B4-BE49-F238E27FC236}">
                <a16:creationId xmlns:a16="http://schemas.microsoft.com/office/drawing/2014/main" id="{4149D7A1-2A1F-472C-93C4-D513A945C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8574" y="4865452"/>
            <a:ext cx="2133600" cy="273844"/>
          </a:xfrm>
        </p:spPr>
        <p:txBody>
          <a:bodyPr/>
          <a:lstStyle/>
          <a:p>
            <a:fld id="{B4EF4F18-848D-4092-82DE-8EBE66246E7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78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3"/>
          <a:stretch/>
        </p:blipFill>
        <p:spPr>
          <a:xfrm>
            <a:off x="380" y="4876013"/>
            <a:ext cx="9143244" cy="264995"/>
          </a:xfrm>
          <a:prstGeom prst="rect">
            <a:avLst/>
          </a:prstGeom>
        </p:spPr>
      </p:pic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6957481" y="4883100"/>
            <a:ext cx="2133600" cy="273844"/>
          </a:xfrm>
        </p:spPr>
        <p:txBody>
          <a:bodyPr/>
          <a:lstStyle/>
          <a:p>
            <a:fld id="{B4EF4F18-848D-4092-82DE-8EBE6624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6" descr="D:\รูปภาพ\ภาพตกแต่ง\element-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418" y="4233477"/>
            <a:ext cx="629385" cy="6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3" t="29911" r="20697" b="25426"/>
          <a:stretch/>
        </p:blipFill>
        <p:spPr bwMode="auto">
          <a:xfrm>
            <a:off x="98256" y="123478"/>
            <a:ext cx="893824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19400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รูปภาพ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3"/>
          <a:stretch/>
        </p:blipFill>
        <p:spPr>
          <a:xfrm>
            <a:off x="380" y="4876013"/>
            <a:ext cx="9143244" cy="26499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6238" y="83369"/>
            <a:ext cx="2325522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800" kern="1200">
                <a:solidFill>
                  <a:srgbClr val="B44818"/>
                </a:solidFill>
                <a:latin typeface="+mn-lt"/>
                <a:ea typeface="+mn-ea"/>
                <a:cs typeface="+mn-cs"/>
              </a:defRPr>
            </a:lvl1pPr>
            <a:lvl2pPr marL="871703" indent="-335270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082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515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947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สูตรการคำนวณ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6" t="54514" r="31843" b="35650"/>
          <a:stretch/>
        </p:blipFill>
        <p:spPr bwMode="auto">
          <a:xfrm>
            <a:off x="709455" y="1434957"/>
            <a:ext cx="8094655" cy="12961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rgbClr val="FFFF99"/>
            </a:outerShdw>
          </a:effectLst>
        </p:spPr>
      </p:pic>
      <p:pic>
        <p:nvPicPr>
          <p:cNvPr id="9" name="Picture 6" descr="D:\รูปภาพ\ภาพตกแต่ง\element-0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418" y="4233477"/>
            <a:ext cx="629385" cy="6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nine\Desktop\service17_6380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3162878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แทนหมายเลขภาพนิ่ง 2">
            <a:extLst>
              <a:ext uri="{FF2B5EF4-FFF2-40B4-BE49-F238E27FC236}">
                <a16:creationId xmlns:a16="http://schemas.microsoft.com/office/drawing/2014/main" id="{4A4924BF-7F7E-40C7-AA50-6116366F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8574" y="4865452"/>
            <a:ext cx="2133600" cy="273844"/>
          </a:xfrm>
        </p:spPr>
        <p:txBody>
          <a:bodyPr/>
          <a:lstStyle/>
          <a:p>
            <a:fld id="{B4EF4F18-848D-4092-82DE-8EBE66246E7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9965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4F18-848D-4092-82DE-8EBE66246E7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-18862" y="0"/>
            <a:ext cx="2325522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800" kern="1200">
                <a:solidFill>
                  <a:srgbClr val="B44818"/>
                </a:solidFill>
                <a:latin typeface="+mn-lt"/>
                <a:ea typeface="+mn-ea"/>
                <a:cs typeface="+mn-cs"/>
              </a:defRPr>
            </a:lvl1pPr>
            <a:lvl2pPr marL="871703" indent="-335270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082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515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947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สูตรการคำนวณ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3"/>
          <a:stretch/>
        </p:blipFill>
        <p:spPr>
          <a:xfrm>
            <a:off x="380" y="4876013"/>
            <a:ext cx="9143244" cy="264995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8748464" y="4856261"/>
            <a:ext cx="432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4EF4F18-848D-4092-82DE-8EBE66246E7E}" type="slidenum">
              <a:rPr lang="en-US" sz="1400">
                <a:solidFill>
                  <a:schemeClr val="tx1">
                    <a:tint val="75000"/>
                  </a:schemeClr>
                </a:solidFill>
              </a:rPr>
              <a:pPr/>
              <a:t>15</a:t>
            </a:fld>
            <a:endParaRPr lang="en-US" sz="14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6" descr="D:\รูปภาพ\ภาพตกแต่ง\element-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418" y="4233477"/>
            <a:ext cx="629385" cy="6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36512" y="1466076"/>
            <a:ext cx="1679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จำนวนนักศึกษา </a:t>
            </a:r>
            <a:br>
              <a:rPr lang="en-US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ณ จุดคุ้มทุน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1" y="1504985"/>
            <a:ext cx="74991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H SarabunPSK" pitchFamily="34" charset="-34"/>
                <a:cs typeface="TH SarabunPSK" pitchFamily="34" charset="-34"/>
              </a:rPr>
              <a:t>=                                             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ต้นทุนรวมคงที่</a:t>
            </a:r>
            <a:r>
              <a:rPr lang="en-US" sz="2200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r>
              <a:rPr lang="en-US" sz="2200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r>
              <a:rPr lang="en-US" sz="2200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200" dirty="0">
                <a:latin typeface="TH SarabunPSK" pitchFamily="34" charset="-34"/>
                <a:cs typeface="TH SarabunPSK" pitchFamily="34" charset="-34"/>
              </a:rPr>
              <a:t>ค่าลงทะเบียนต่อปีการศึกษาต่อราย</a:t>
            </a:r>
            <a:r>
              <a:rPr lang="en-US" sz="2200" dirty="0">
                <a:latin typeface="TH SarabunPSK" pitchFamily="34" charset="-34"/>
                <a:cs typeface="TH SarabunPSK" pitchFamily="34" charset="-34"/>
              </a:rPr>
              <a:t>+</a:t>
            </a:r>
            <a:r>
              <a:rPr lang="th-TH" sz="2200" dirty="0">
                <a:latin typeface="TH SarabunPSK" pitchFamily="34" charset="-34"/>
                <a:cs typeface="TH SarabunPSK" pitchFamily="34" charset="-34"/>
              </a:rPr>
              <a:t>งบประมาณแผ่นดินจัดสรรเฉลี่ยรายหัว</a:t>
            </a:r>
            <a:r>
              <a:rPr lang="en-US" sz="2200" dirty="0">
                <a:latin typeface="TH SarabunPSK" pitchFamily="34" charset="-34"/>
                <a:cs typeface="TH SarabunPSK" pitchFamily="34" charset="-34"/>
              </a:rPr>
              <a:t>)  -  </a:t>
            </a:r>
            <a:r>
              <a:rPr lang="th-TH" sz="2200" dirty="0">
                <a:latin typeface="TH SarabunPSK" pitchFamily="34" charset="-34"/>
                <a:cs typeface="TH SarabunPSK" pitchFamily="34" charset="-34"/>
              </a:rPr>
              <a:t>ต้นทุนผันแปรเฉลี่ย</a:t>
            </a:r>
            <a:endParaRPr lang="en-US" sz="2200" dirty="0"/>
          </a:p>
        </p:txBody>
      </p:sp>
      <p:cxnSp>
        <p:nvCxnSpPr>
          <p:cNvPr id="16" name="ตัวเชื่อมต่อตรง 15"/>
          <p:cNvCxnSpPr/>
          <p:nvPr/>
        </p:nvCxnSpPr>
        <p:spPr>
          <a:xfrm>
            <a:off x="1547664" y="2074372"/>
            <a:ext cx="7499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73537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3"/>
          <a:stretch/>
        </p:blipFill>
        <p:spPr>
          <a:xfrm>
            <a:off x="380" y="4876013"/>
            <a:ext cx="9143244" cy="264995"/>
          </a:xfrm>
          <a:prstGeom prst="rect">
            <a:avLst/>
          </a:prstGeom>
        </p:spPr>
      </p:pic>
      <p:pic>
        <p:nvPicPr>
          <p:cNvPr id="14" name="Picture 6" descr="D:\รูปภาพ\ภาพตกแต่ง\element-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418" y="4233477"/>
            <a:ext cx="629385" cy="6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496" y="-92546"/>
            <a:ext cx="410413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800" kern="1200">
                <a:solidFill>
                  <a:srgbClr val="B44818"/>
                </a:solidFill>
                <a:latin typeface="+mn-lt"/>
                <a:ea typeface="+mn-ea"/>
                <a:cs typeface="+mn-cs"/>
              </a:defRPr>
            </a:lvl1pPr>
            <a:lvl2pPr marL="871703" indent="-335270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082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515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947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เกณฑ์การปันส่วนค่าใช้จ่าย</a:t>
            </a: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908199"/>
              </p:ext>
            </p:extLst>
          </p:nvPr>
        </p:nvGraphicFramePr>
        <p:xfrm>
          <a:off x="35496" y="555526"/>
          <a:ext cx="9108504" cy="4397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2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FFFF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ต้นทุนทางตรง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1) ค่าใช้จ่ายบุคลากร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(</a:t>
                      </a:r>
                      <a:r>
                        <a:rPr lang="th-TH" sz="2400" b="0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เงินเดือน+เงินประจำตำแหน่ง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ใช้ข้อมูลเงินเดือนและเงินประจำตำแหน่งของอาจารย์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และบุคลากรสายสนับสนุนของคณะ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2) งบพัฒนาบุคลากร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ปันส่วนจากคณะให้หลักสูตรตามสัดส่วนจำนวนบุคลากร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3) งบพัฒนานักศึกษา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ปันส่วนจากคณะให้หลักสูตรตามสัดส่วนจำนวนนักศึกษา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4) งบดำเนินงานของคณะ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ปันส่วนจากคณะให้หลักสูตรตามสัดส่วนจำนวนนักศึกษา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FFFF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ต้นทุนทางอ้อม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1) ค่าเสื่อมราคา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ปันส่วนจากคณะให้หลักสูตรตามสัดส่วนจำนวนนักศึกษา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3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2) ค่าสาธารณูปโภค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ปันส่วนจากมหาวิทยาลัยให้คณะตามสัดส่วนพื้นที่อาคาร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ปันส่วนจากคณะให้หลักสูตรตามสัดส่วนจำนวนนักศึกษา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3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3) ค่าใช้จ่ายบุคลากรและงบดำเนินงาน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ของหน่วยงานสนับสนุน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ปันส่วนจากหน่วยงานให้คณะและหลักสูตรตามสัดส่วนจำนวนนักศึกษา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ตัวแทนหมายเลขภาพนิ่ง 2">
            <a:extLst>
              <a:ext uri="{FF2B5EF4-FFF2-40B4-BE49-F238E27FC236}">
                <a16:creationId xmlns:a16="http://schemas.microsoft.com/office/drawing/2014/main" id="{49D54BD8-B059-4B65-B383-A3EA19AA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8574" y="4890194"/>
            <a:ext cx="2133600" cy="273844"/>
          </a:xfrm>
        </p:spPr>
        <p:txBody>
          <a:bodyPr/>
          <a:lstStyle/>
          <a:p>
            <a:fld id="{B4EF4F18-848D-4092-82DE-8EBE66246E7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00913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6496FE-3281-402C-8615-E16130991848}"/>
              </a:ext>
            </a:extLst>
          </p:cNvPr>
          <p:cNvSpPr txBox="1">
            <a:spLocks/>
          </p:cNvSpPr>
          <p:nvPr/>
        </p:nvSpPr>
        <p:spPr bwMode="auto">
          <a:xfrm>
            <a:off x="251520" y="120859"/>
            <a:ext cx="3600400" cy="72008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800" kern="1200">
                <a:solidFill>
                  <a:srgbClr val="B44818"/>
                </a:solidFill>
                <a:latin typeface="+mn-lt"/>
                <a:ea typeface="+mn-ea"/>
                <a:cs typeface="+mn-cs"/>
              </a:defRPr>
            </a:lvl1pPr>
            <a:lvl2pPr marL="871703" indent="-335270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082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515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947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การวิเคราะห์ความคุ้มค่า</a:t>
            </a: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29A2F54C-2B9E-4235-B036-2DD901847010}"/>
              </a:ext>
            </a:extLst>
          </p:cNvPr>
          <p:cNvSpPr txBox="1">
            <a:spLocks/>
          </p:cNvSpPr>
          <p:nvPr/>
        </p:nvSpPr>
        <p:spPr>
          <a:xfrm>
            <a:off x="179512" y="987574"/>
            <a:ext cx="8856984" cy="36797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41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ประเมินความคุ้มค่า 4 ด้าน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th-TH" sz="3300" b="1" dirty="0">
                <a:solidFill>
                  <a:schemeClr val="accent5"/>
                </a:solidFill>
                <a:latin typeface="TH SarabunPSK" pitchFamily="34" charset="-34"/>
                <a:cs typeface="TH SarabunPSK" pitchFamily="34" charset="-34"/>
              </a:rPr>
              <a:t>ด้านประสิทธิภาพ </a:t>
            </a:r>
            <a:r>
              <a:rPr lang="th-TH" sz="3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(พิจารณาจากความคุ้มทุน</a:t>
            </a:r>
            <a:r>
              <a:rPr lang="en-US" sz="3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เปรียบเทียบกับปีที่ผ่านมา                             และเปรียบเทียบกับผลการสังเคราะห์ข้อมูลสถาบันอื่นของกรมบัญชีกลาง)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th-TH" sz="3300" b="1" dirty="0">
                <a:solidFill>
                  <a:schemeClr val="accent5"/>
                </a:solidFill>
                <a:latin typeface="TH SarabunPSK" pitchFamily="34" charset="-34"/>
                <a:cs typeface="TH SarabunPSK" pitchFamily="34" charset="-34"/>
              </a:rPr>
              <a:t>ด้านประสิทธิผล </a:t>
            </a:r>
            <a:r>
              <a:rPr lang="th-TH" sz="3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(พิจารณาจากผลการบรรลุเป้าหมายตามตัวชี้วัดการให้บริการ เช่น            อัตราการได้งานทำ ความพึงพอใจของผู้ใช้บัณฑิต อัตราการสำเร็จการศึกษา                     ผลการทดสอบภาษาอังกฤษ)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th-TH" sz="3300" b="1" dirty="0">
                <a:solidFill>
                  <a:schemeClr val="accent5"/>
                </a:solidFill>
                <a:latin typeface="TH SarabunPSK" pitchFamily="34" charset="-34"/>
                <a:cs typeface="TH SarabunPSK" pitchFamily="34" charset="-34"/>
              </a:rPr>
              <a:t>ด้านผลกระทบ </a:t>
            </a:r>
            <a:r>
              <a:rPr lang="th-TH" sz="3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(วิเคราะห์ผลการให้บริการที่ส่งผลกระทบต่อประชาชน เศรษฐกิจ สังคม สิ่งแวดล้อม และการเมือง)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th-TH" sz="3300" b="1" dirty="0">
                <a:solidFill>
                  <a:schemeClr val="accent5"/>
                </a:solidFill>
                <a:latin typeface="TH SarabunPSK" pitchFamily="34" charset="-34"/>
                <a:cs typeface="TH SarabunPSK" pitchFamily="34" charset="-34"/>
              </a:rPr>
              <a:t>ด้านโอกาสในการแข่งขัน </a:t>
            </a:r>
            <a:r>
              <a:rPr lang="th-TH" sz="3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(วิเคราะห์จุดแข็ง และโอกาสในการให้บริการ)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96EEE74-E450-4C6F-B294-A844D15067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3"/>
          <a:stretch/>
        </p:blipFill>
        <p:spPr>
          <a:xfrm>
            <a:off x="0" y="4874944"/>
            <a:ext cx="9143244" cy="264995"/>
          </a:xfrm>
          <a:prstGeom prst="rect">
            <a:avLst/>
          </a:prstGeo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F29C894-6421-498B-8F2D-49C3FD7DD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3992" y="4813998"/>
            <a:ext cx="512504" cy="273844"/>
          </a:xfrm>
        </p:spPr>
        <p:txBody>
          <a:bodyPr/>
          <a:lstStyle/>
          <a:p>
            <a:fld id="{B4EF4F18-848D-4092-82DE-8EBE66246E7E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7492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9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4249615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3900" y="2863850"/>
            <a:ext cx="3337719" cy="2279650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9230" y="0"/>
            <a:ext cx="1324770" cy="51435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00950" y="0"/>
            <a:ext cx="1295400" cy="51435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2761059"/>
            <a:ext cx="3572668" cy="238244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7EC0A29-8D61-4931-B797-95764CBD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49" y="1059582"/>
            <a:ext cx="7129968" cy="19903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457200">
              <a:lnSpc>
                <a:spcPct val="90000"/>
              </a:lnSpc>
            </a:pPr>
            <a:r>
              <a:rPr lang="en-US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1.5 </a:t>
            </a:r>
            <a:r>
              <a:rPr lang="en-US" sz="3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ทบทวนผลการวิเคราะห์ต้นทุนต่อหน่วย</a:t>
            </a:r>
            <a:r>
              <a:rPr lang="en-US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en-US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และความคุ้มค่าของการบริหารหลักสูตร</a:t>
            </a:r>
            <a:br>
              <a:rPr lang="en-US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ปีการศึกษา</a:t>
            </a:r>
            <a:r>
              <a:rPr lang="en-US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2562</a:t>
            </a:r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A6603975-5FAD-45EA-8A3D-5D4F97D62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3"/>
          <a:stretch/>
        </p:blipFill>
        <p:spPr>
          <a:xfrm>
            <a:off x="0" y="4874944"/>
            <a:ext cx="9143244" cy="264995"/>
          </a:xfrm>
          <a:prstGeom prst="rect">
            <a:avLst/>
          </a:prstGeo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1B9A0F92-12EB-4FCF-A5EC-BA56F233A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1646" y="4874944"/>
            <a:ext cx="512505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EF4F18-848D-4092-82DE-8EBE66246E7E}" type="slidenum">
              <a:rPr lang="en-US" sz="9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18</a:t>
            </a:fld>
            <a:endParaRPr lang="en-US" sz="9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82604AC-D1BB-4AE2-9B9D-6EAECE1DC21E}"/>
              </a:ext>
            </a:extLst>
          </p:cNvPr>
          <p:cNvSpPr txBox="1">
            <a:spLocks/>
          </p:cNvSpPr>
          <p:nvPr/>
        </p:nvSpPr>
        <p:spPr bwMode="auto">
          <a:xfrm>
            <a:off x="7992" y="0"/>
            <a:ext cx="9152843" cy="50399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ctr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800" kern="1200">
                <a:solidFill>
                  <a:srgbClr val="B44818"/>
                </a:solidFill>
                <a:latin typeface="+mn-lt"/>
                <a:ea typeface="+mn-ea"/>
                <a:cs typeface="+mn-cs"/>
              </a:defRPr>
            </a:lvl1pPr>
            <a:lvl2pPr marL="871703" indent="-335270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082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515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947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ระเบียบวาระที่ 1 เรื่องที่ประธานแจ้งให้ที่ประชุมทราบ</a:t>
            </a:r>
            <a:endParaRPr lang="en-US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2599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>
            <a:extLst>
              <a:ext uri="{FF2B5EF4-FFF2-40B4-BE49-F238E27FC236}">
                <a16:creationId xmlns:a16="http://schemas.microsoft.com/office/drawing/2014/main" id="{FCF99563-8833-490B-8B21-C051460ED970}"/>
              </a:ext>
            </a:extLst>
          </p:cNvPr>
          <p:cNvGrpSpPr/>
          <p:nvPr/>
        </p:nvGrpSpPr>
        <p:grpSpPr>
          <a:xfrm>
            <a:off x="251520" y="14359"/>
            <a:ext cx="4227937" cy="671761"/>
            <a:chOff x="-47918" y="39865"/>
            <a:chExt cx="3571138" cy="1465712"/>
          </a:xfrm>
        </p:grpSpPr>
        <p:sp>
          <p:nvSpPr>
            <p:cNvPr id="6" name="Rectangle 15">
              <a:extLst>
                <a:ext uri="{FF2B5EF4-FFF2-40B4-BE49-F238E27FC236}">
                  <a16:creationId xmlns:a16="http://schemas.microsoft.com/office/drawing/2014/main" id="{22FA4B26-F1C0-46C7-8733-96CB36B1919C}"/>
                </a:ext>
              </a:extLst>
            </p:cNvPr>
            <p:cNvSpPr/>
            <p:nvPr/>
          </p:nvSpPr>
          <p:spPr>
            <a:xfrm>
              <a:off x="297621" y="39865"/>
              <a:ext cx="2799844" cy="141931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Rectangle 16">
              <a:extLst>
                <a:ext uri="{FF2B5EF4-FFF2-40B4-BE49-F238E27FC236}">
                  <a16:creationId xmlns:a16="http://schemas.microsoft.com/office/drawing/2014/main" id="{E3F038D7-6916-49C1-86D4-7390E5C77846}"/>
                </a:ext>
              </a:extLst>
            </p:cNvPr>
            <p:cNvSpPr/>
            <p:nvPr/>
          </p:nvSpPr>
          <p:spPr>
            <a:xfrm>
              <a:off x="-47918" y="86265"/>
              <a:ext cx="3571138" cy="141931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ต้นทุนรวมทุกผลผลิต</a:t>
              </a:r>
              <a:endParaRPr lang="en-US" sz="30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aphicFrame>
        <p:nvGraphicFramePr>
          <p:cNvPr id="8" name="Chart 11">
            <a:extLst>
              <a:ext uri="{FF2B5EF4-FFF2-40B4-BE49-F238E27FC236}">
                <a16:creationId xmlns:a16="http://schemas.microsoft.com/office/drawing/2014/main" id="{6FA0AEA3-172B-42F4-A49A-68DB8E335A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99242"/>
              </p:ext>
            </p:extLst>
          </p:nvPr>
        </p:nvGraphicFramePr>
        <p:xfrm>
          <a:off x="107504" y="771550"/>
          <a:ext cx="8208911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7">
            <a:extLst>
              <a:ext uri="{FF2B5EF4-FFF2-40B4-BE49-F238E27FC236}">
                <a16:creationId xmlns:a16="http://schemas.microsoft.com/office/drawing/2014/main" id="{3C8A4591-AB24-46A9-8FA8-0A3CF4D44DAF}"/>
              </a:ext>
            </a:extLst>
          </p:cNvPr>
          <p:cNvSpPr/>
          <p:nvPr/>
        </p:nvSpPr>
        <p:spPr>
          <a:xfrm>
            <a:off x="6156176" y="339502"/>
            <a:ext cx="2080728" cy="5246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ล้านบาท</a:t>
            </a:r>
            <a:endParaRPr lang="th-TH" sz="28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DA555BE3-D47E-4E26-9812-34D5FA7313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3"/>
          <a:stretch/>
        </p:blipFill>
        <p:spPr>
          <a:xfrm>
            <a:off x="0" y="4874944"/>
            <a:ext cx="9143244" cy="264995"/>
          </a:xfrm>
          <a:prstGeom prst="rect">
            <a:avLst/>
          </a:prstGeo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8A7B3E2-BE54-4996-ABA4-606DBCC72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0740" y="4866095"/>
            <a:ext cx="512504" cy="273844"/>
          </a:xfrm>
        </p:spPr>
        <p:txBody>
          <a:bodyPr/>
          <a:lstStyle/>
          <a:p>
            <a:fld id="{B4EF4F18-848D-4092-82DE-8EBE66246E7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9955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ตัวแทนเนื้อหา 6">
            <a:extLst>
              <a:ext uri="{FF2B5EF4-FFF2-40B4-BE49-F238E27FC236}">
                <a16:creationId xmlns:a16="http://schemas.microsoft.com/office/drawing/2014/main" id="{747A4334-A216-47F3-A5F2-2F3F69FE0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275606"/>
            <a:ext cx="2473721" cy="3596790"/>
          </a:xfr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CB526971-12B5-4F34-B386-F7E2F9637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128" y="1306971"/>
            <a:ext cx="2619128" cy="3627264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61DAC7C7-E2CB-4E1D-847A-6588079F6364}"/>
              </a:ext>
            </a:extLst>
          </p:cNvPr>
          <p:cNvSpPr txBox="1"/>
          <p:nvPr/>
        </p:nvSpPr>
        <p:spPr>
          <a:xfrm>
            <a:off x="-9462" y="559263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 คำสั่งแต่งตั้งคณะกรรมการวิเคราะห์ต้นทุนต่อหน่วยและความคุ้มค่าของการบริหารหลักสูตรมหาวิทยาลัยราชภัฏนครราชสีมา 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ประจำปีการศึกษา 2563</a:t>
            </a:r>
          </a:p>
        </p:txBody>
      </p:sp>
      <p:pic>
        <p:nvPicPr>
          <p:cNvPr id="11" name="รูปภาพ 4">
            <a:extLst>
              <a:ext uri="{FF2B5EF4-FFF2-40B4-BE49-F238E27FC236}">
                <a16:creationId xmlns:a16="http://schemas.microsoft.com/office/drawing/2014/main" id="{26461210-197C-41AA-B7BF-EB84EDF184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3"/>
          <a:stretch/>
        </p:blipFill>
        <p:spPr>
          <a:xfrm>
            <a:off x="1" y="4890195"/>
            <a:ext cx="9144000" cy="273843"/>
          </a:xfrm>
          <a:prstGeom prst="rect">
            <a:avLst/>
          </a:prstGeo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66058C79-39A5-4037-8048-B3118573B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440" y="4890195"/>
            <a:ext cx="512504" cy="273844"/>
          </a:xfrm>
        </p:spPr>
        <p:txBody>
          <a:bodyPr/>
          <a:lstStyle/>
          <a:p>
            <a:fld id="{B4EF4F18-848D-4092-82DE-8EBE66246E7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DA2331D-13B5-4319-ABCF-8CCEF72AC41E}"/>
              </a:ext>
            </a:extLst>
          </p:cNvPr>
          <p:cNvSpPr txBox="1">
            <a:spLocks/>
          </p:cNvSpPr>
          <p:nvPr/>
        </p:nvSpPr>
        <p:spPr bwMode="auto">
          <a:xfrm>
            <a:off x="7992" y="0"/>
            <a:ext cx="9152843" cy="50399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ctr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800" kern="1200">
                <a:solidFill>
                  <a:srgbClr val="B44818"/>
                </a:solidFill>
                <a:latin typeface="+mn-lt"/>
                <a:ea typeface="+mn-ea"/>
                <a:cs typeface="+mn-cs"/>
              </a:defRPr>
            </a:lvl1pPr>
            <a:lvl2pPr marL="871703" indent="-335270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082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515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947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ระเบียบวาระที่ 1 เรื่องที่ประธานแจ้งให้ที่ประชุมทราบ</a:t>
            </a:r>
            <a:endParaRPr lang="en-US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622450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>
            <a:extLst>
              <a:ext uri="{FF2B5EF4-FFF2-40B4-BE49-F238E27FC236}">
                <a16:creationId xmlns:a16="http://schemas.microsoft.com/office/drawing/2014/main" id="{74E50577-3AA6-4EB8-B828-05209CBB5765}"/>
              </a:ext>
            </a:extLst>
          </p:cNvPr>
          <p:cNvGrpSpPr/>
          <p:nvPr/>
        </p:nvGrpSpPr>
        <p:grpSpPr>
          <a:xfrm>
            <a:off x="179512" y="51470"/>
            <a:ext cx="4227937" cy="671761"/>
            <a:chOff x="-47918" y="39865"/>
            <a:chExt cx="3571138" cy="1465712"/>
          </a:xfrm>
        </p:grpSpPr>
        <p:sp>
          <p:nvSpPr>
            <p:cNvPr id="6" name="Rectangle 15">
              <a:extLst>
                <a:ext uri="{FF2B5EF4-FFF2-40B4-BE49-F238E27FC236}">
                  <a16:creationId xmlns:a16="http://schemas.microsoft.com/office/drawing/2014/main" id="{DFDCC20E-FCE7-4ED1-9EB7-8487F100D210}"/>
                </a:ext>
              </a:extLst>
            </p:cNvPr>
            <p:cNvSpPr/>
            <p:nvPr/>
          </p:nvSpPr>
          <p:spPr>
            <a:xfrm>
              <a:off x="297621" y="39865"/>
              <a:ext cx="2799844" cy="141931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Rectangle 16">
              <a:extLst>
                <a:ext uri="{FF2B5EF4-FFF2-40B4-BE49-F238E27FC236}">
                  <a16:creationId xmlns:a16="http://schemas.microsoft.com/office/drawing/2014/main" id="{A8504032-0E59-4CCA-AE4A-1F9319F130E3}"/>
                </a:ext>
              </a:extLst>
            </p:cNvPr>
            <p:cNvSpPr/>
            <p:nvPr/>
          </p:nvSpPr>
          <p:spPr>
            <a:xfrm>
              <a:off x="-47918" y="86265"/>
              <a:ext cx="3571138" cy="141931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ต้นทุนการผลิตบัณฑิต</a:t>
              </a:r>
              <a:endParaRPr lang="en-US" sz="30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B0E574E-6C42-4D21-893B-F6476C00AF85}"/>
              </a:ext>
            </a:extLst>
          </p:cNvPr>
          <p:cNvSpPr/>
          <p:nvPr/>
        </p:nvSpPr>
        <p:spPr>
          <a:xfrm>
            <a:off x="6156176" y="339502"/>
            <a:ext cx="2080728" cy="5246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ล้านบาท</a:t>
            </a:r>
            <a:endParaRPr lang="th-TH" sz="28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9" name="Chart 2">
            <a:extLst>
              <a:ext uri="{FF2B5EF4-FFF2-40B4-BE49-F238E27FC236}">
                <a16:creationId xmlns:a16="http://schemas.microsoft.com/office/drawing/2014/main" id="{AE287BC3-E953-4F38-A548-8C3EE9BB47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311843"/>
              </p:ext>
            </p:extLst>
          </p:nvPr>
        </p:nvGraphicFramePr>
        <p:xfrm>
          <a:off x="99056" y="744497"/>
          <a:ext cx="7995311" cy="4157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26F49C5F-C67D-485A-95CC-3C5EB34F45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3"/>
          <a:stretch/>
        </p:blipFill>
        <p:spPr>
          <a:xfrm>
            <a:off x="0" y="4874944"/>
            <a:ext cx="9143244" cy="264995"/>
          </a:xfrm>
          <a:prstGeom prst="rect">
            <a:avLst/>
          </a:prstGeo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37DA87B-15CB-4184-9926-44F0A557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440" y="4874944"/>
            <a:ext cx="512504" cy="273844"/>
          </a:xfrm>
        </p:spPr>
        <p:txBody>
          <a:bodyPr/>
          <a:lstStyle/>
          <a:p>
            <a:fld id="{B4EF4F18-848D-4092-82DE-8EBE66246E7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6233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94F2F1-0639-4F6F-98AF-AFAAA07D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7DD9063-957A-4752-B41B-7C5989406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0BD84A7-2D3F-4BDD-90CF-78E1A5D0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4F18-848D-4092-82DE-8EBE66246E7E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Table 1">
            <a:extLst>
              <a:ext uri="{FF2B5EF4-FFF2-40B4-BE49-F238E27FC236}">
                <a16:creationId xmlns:a16="http://schemas.microsoft.com/office/drawing/2014/main" id="{857AEC21-2E07-4255-B00C-C82AD42C10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148016"/>
              </p:ext>
            </p:extLst>
          </p:nvPr>
        </p:nvGraphicFramePr>
        <p:xfrm>
          <a:off x="179509" y="89311"/>
          <a:ext cx="8712970" cy="4930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5611">
                  <a:extLst>
                    <a:ext uri="{9D8B030D-6E8A-4147-A177-3AD203B41FA5}">
                      <a16:colId xmlns:a16="http://schemas.microsoft.com/office/drawing/2014/main" val="3306475079"/>
                    </a:ext>
                  </a:extLst>
                </a:gridCol>
                <a:gridCol w="1712806">
                  <a:extLst>
                    <a:ext uri="{9D8B030D-6E8A-4147-A177-3AD203B41FA5}">
                      <a16:colId xmlns:a16="http://schemas.microsoft.com/office/drawing/2014/main" val="2979514394"/>
                    </a:ext>
                  </a:extLst>
                </a:gridCol>
                <a:gridCol w="1638336">
                  <a:extLst>
                    <a:ext uri="{9D8B030D-6E8A-4147-A177-3AD203B41FA5}">
                      <a16:colId xmlns:a16="http://schemas.microsoft.com/office/drawing/2014/main" val="970742012"/>
                    </a:ext>
                  </a:extLst>
                </a:gridCol>
                <a:gridCol w="1936217">
                  <a:extLst>
                    <a:ext uri="{9D8B030D-6E8A-4147-A177-3AD203B41FA5}">
                      <a16:colId xmlns:a16="http://schemas.microsoft.com/office/drawing/2014/main" val="733121219"/>
                    </a:ext>
                  </a:extLst>
                </a:gridCol>
              </a:tblGrid>
              <a:tr h="2237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ผลผลิต/โครงการ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2561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2562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เพิ่มขึ้น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ลดลง</a:t>
                      </a:r>
                    </a:p>
                  </a:txBody>
                  <a:tcPr marL="3906" marR="3906" marT="3906" marB="0" anchor="ctr"/>
                </a:tc>
                <a:extLst>
                  <a:ext uri="{0D108BD9-81ED-4DB2-BD59-A6C34878D82A}">
                    <a16:rowId xmlns:a16="http://schemas.microsoft.com/office/drawing/2014/main" val="2038679952"/>
                  </a:ext>
                </a:extLst>
              </a:tr>
              <a:tr h="223743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การผลิตบัณฑิต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804,995,254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1,130,961,865</a:t>
                      </a:r>
                    </a:p>
                  </a:txBody>
                  <a:tcPr marL="3906" marR="3906" marT="39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เพิ่มขึ้น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 anchor="ctr"/>
                </a:tc>
                <a:extLst>
                  <a:ext uri="{0D108BD9-81ED-4DB2-BD59-A6C34878D82A}">
                    <a16:rowId xmlns:a16="http://schemas.microsoft.com/office/drawing/2014/main" val="1224960767"/>
                  </a:ext>
                </a:extLst>
              </a:tr>
              <a:tr h="223743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1.1 คณะครุศาสตร์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114,537,371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209,990,092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เพิ่มขึ้น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 anchor="ctr"/>
                </a:tc>
                <a:extLst>
                  <a:ext uri="{0D108BD9-81ED-4DB2-BD59-A6C34878D82A}">
                    <a16:rowId xmlns:a16="http://schemas.microsoft.com/office/drawing/2014/main" val="3120110959"/>
                  </a:ext>
                </a:extLst>
              </a:tr>
              <a:tr h="243398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1.2 คณะมนุษยศาสตร์และสังคมศาสตร์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249,188,088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312,824,880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เพิ่มขึ้น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 anchor="ctr"/>
                </a:tc>
                <a:extLst>
                  <a:ext uri="{0D108BD9-81ED-4DB2-BD59-A6C34878D82A}">
                    <a16:rowId xmlns:a16="http://schemas.microsoft.com/office/drawing/2014/main" val="3426088287"/>
                  </a:ext>
                </a:extLst>
              </a:tr>
              <a:tr h="26487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1.3 คณะวิทยาศาสตร์และเทคโนโลยี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176,167,385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228,261,893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เพิ่มขึ้น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 anchor="ctr"/>
                </a:tc>
                <a:extLst>
                  <a:ext uri="{0D108BD9-81ED-4DB2-BD59-A6C34878D82A}">
                    <a16:rowId xmlns:a16="http://schemas.microsoft.com/office/drawing/2014/main" val="103513892"/>
                  </a:ext>
                </a:extLst>
              </a:tr>
              <a:tr h="26487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1.4 คณะวิทยาการจัดการ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164,361,572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229,931,763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เพิ่มขึ้น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 anchor="ctr"/>
                </a:tc>
                <a:extLst>
                  <a:ext uri="{0D108BD9-81ED-4DB2-BD59-A6C34878D82A}">
                    <a16:rowId xmlns:a16="http://schemas.microsoft.com/office/drawing/2014/main" val="928507101"/>
                  </a:ext>
                </a:extLst>
              </a:tr>
              <a:tr h="26487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1.5 คณะเทคโนโลยีอุตสาหกรรม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58,722,462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81,857,674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เพิ่มขึ้น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 anchor="ctr"/>
                </a:tc>
                <a:extLst>
                  <a:ext uri="{0D108BD9-81ED-4DB2-BD59-A6C34878D82A}">
                    <a16:rowId xmlns:a16="http://schemas.microsoft.com/office/drawing/2014/main" val="3871246022"/>
                  </a:ext>
                </a:extLst>
              </a:tr>
              <a:tr h="26487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1.6 คณะสาธารณสุขศาสตร์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42,018,377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68,095,563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เพิ่มขึ้น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 anchor="ctr"/>
                </a:tc>
                <a:extLst>
                  <a:ext uri="{0D108BD9-81ED-4DB2-BD59-A6C34878D82A}">
                    <a16:rowId xmlns:a16="http://schemas.microsoft.com/office/drawing/2014/main" val="1700575395"/>
                  </a:ext>
                </a:extLst>
              </a:tr>
              <a:tr h="26487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ผลงานการทำนุบำรุงศิลปวัฒนธรรม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21,638,002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38,068,468</a:t>
                      </a:r>
                    </a:p>
                  </a:txBody>
                  <a:tcPr marL="3906" marR="3906" marT="39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เพิ่มขึ้น</a:t>
                      </a:r>
                    </a:p>
                  </a:txBody>
                  <a:tcPr marL="3906" marR="3906" marT="3906" marB="0" anchor="ctr"/>
                </a:tc>
                <a:extLst>
                  <a:ext uri="{0D108BD9-81ED-4DB2-BD59-A6C34878D82A}">
                    <a16:rowId xmlns:a16="http://schemas.microsoft.com/office/drawing/2014/main" val="2070806310"/>
                  </a:ext>
                </a:extLst>
              </a:tr>
              <a:tr h="22756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ผลงานการวิจัยเพื่อถ่ายทอดเทคโนโลยี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79,176,475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65,038,535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ลดลง</a:t>
                      </a:r>
                    </a:p>
                  </a:txBody>
                  <a:tcPr marL="3906" marR="3906" marT="390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56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โรงเรียนสาธิตฯ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60,557,295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85,900,955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เพิ่มขึ้น</a:t>
                      </a:r>
                    </a:p>
                  </a:txBody>
                  <a:tcPr marL="3906" marR="3906" marT="3906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67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 โครงการพัฒนาศักยภาพด้านการท่องเที่ยว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8,841,480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16,157,000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เพิ่มขึ้น</a:t>
                      </a:r>
                    </a:p>
                  </a:txBody>
                  <a:tcPr marL="3906" marR="3906" marT="3906" marB="0" anchor="ctr"/>
                </a:tc>
                <a:extLst>
                  <a:ext uri="{0D108BD9-81ED-4DB2-BD59-A6C34878D82A}">
                    <a16:rowId xmlns:a16="http://schemas.microsoft.com/office/drawing/2014/main" val="2079395954"/>
                  </a:ext>
                </a:extLst>
              </a:tr>
              <a:tr h="257016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 ศูนย์การศึกษาพิเศษ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1,463,609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/>
                </a:tc>
                <a:extLst>
                  <a:ext uri="{0D108BD9-81ED-4DB2-BD59-A6C34878D82A}">
                    <a16:rowId xmlns:a16="http://schemas.microsoft.com/office/drawing/2014/main" val="2769869902"/>
                  </a:ext>
                </a:extLst>
              </a:tr>
              <a:tr h="25465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 ศูนย์ศึกษาพัฒนาโคราช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5,119,922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/>
                </a:tc>
                <a:extLst>
                  <a:ext uri="{0D108BD9-81ED-4DB2-BD59-A6C34878D82A}">
                    <a16:rowId xmlns:a16="http://schemas.microsoft.com/office/drawing/2014/main" val="2442961244"/>
                  </a:ext>
                </a:extLst>
              </a:tr>
              <a:tr h="245516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ผลงานการให้บริการวิชาการ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98,971,676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/>
                </a:tc>
                <a:extLst>
                  <a:ext uri="{0D108BD9-81ED-4DB2-BD59-A6C34878D82A}">
                    <a16:rowId xmlns:a16="http://schemas.microsoft.com/office/drawing/2014/main" val="4170555071"/>
                  </a:ext>
                </a:extLst>
              </a:tr>
              <a:tr h="22756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6. แผน</a:t>
                      </a:r>
                      <a:r>
                        <a:rPr lang="th-TH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บูรณา</a:t>
                      </a:r>
                      <a:r>
                        <a:rPr lang="th-TH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การพัฒนาพื้นที่ระดับภาค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</a:p>
                  </a:txBody>
                  <a:tcPr marL="3906" marR="3906" marT="390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74,198,678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906" marR="3906" marT="3906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81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7. </a:t>
                      </a:r>
                      <a:r>
                        <a:rPr lang="th-TH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บูรณา</a:t>
                      </a:r>
                      <a:r>
                        <a:rPr lang="th-TH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การพัฒนากิจสัมพันธ์เพื่อพัฒนาสังคมท้องถิ่น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</a:p>
                  </a:txBody>
                  <a:tcPr marL="3906" marR="3906" marT="390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29,717,088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906" marR="3906" marT="3906" marB="0" anchor="ctr"/>
                </a:tc>
                <a:extLst>
                  <a:ext uri="{0D108BD9-81ED-4DB2-BD59-A6C34878D82A}">
                    <a16:rowId xmlns:a16="http://schemas.microsoft.com/office/drawing/2014/main" val="1684595978"/>
                  </a:ext>
                </a:extLst>
              </a:tr>
              <a:tr h="44728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8. ถ่ายทอดเทคโนโลยีนวัตกรรมแปรรูปผลิตภัณฑ์ทางการเกษตร</a:t>
                      </a:r>
                      <a:b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แบบครบวงจร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</a:p>
                  </a:txBody>
                  <a:tcPr marL="3906" marR="3906" marT="390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8,654,149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906" marR="3906" marT="3906" marB="0" anchor="ctr"/>
                </a:tc>
                <a:extLst>
                  <a:ext uri="{0D108BD9-81ED-4DB2-BD59-A6C34878D82A}">
                    <a16:rowId xmlns:a16="http://schemas.microsoft.com/office/drawing/2014/main" val="354424118"/>
                  </a:ext>
                </a:extLst>
              </a:tr>
              <a:tr h="2237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1,080,763,713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06" marR="3906" marT="39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1,448,696,737</a:t>
                      </a:r>
                    </a:p>
                  </a:txBody>
                  <a:tcPr marL="3906" marR="3906" marT="3906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เพิ่มขึ้น</a:t>
                      </a:r>
                    </a:p>
                  </a:txBody>
                  <a:tcPr marL="3906" marR="3906" marT="3906" marB="0" anchor="ctr"/>
                </a:tc>
                <a:extLst>
                  <a:ext uri="{0D108BD9-81ED-4DB2-BD59-A6C34878D82A}">
                    <a16:rowId xmlns:a16="http://schemas.microsoft.com/office/drawing/2014/main" val="200305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914188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3"/>
          <a:stretch/>
        </p:blipFill>
        <p:spPr>
          <a:xfrm>
            <a:off x="380" y="4876013"/>
            <a:ext cx="9143244" cy="26499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148065" y="762890"/>
            <a:ext cx="3456384" cy="1294171"/>
            <a:chOff x="213012" y="-258311"/>
            <a:chExt cx="1884339" cy="1717489"/>
          </a:xfrm>
        </p:grpSpPr>
        <p:sp>
          <p:nvSpPr>
            <p:cNvPr id="10" name="Rectangle 9"/>
            <p:cNvSpPr/>
            <p:nvPr/>
          </p:nvSpPr>
          <p:spPr>
            <a:xfrm>
              <a:off x="536989" y="-246817"/>
              <a:ext cx="1497650" cy="170599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213012" y="-258311"/>
              <a:ext cx="1884339" cy="171748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ต้นทุนต่อหน่วย </a:t>
              </a:r>
            </a:p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ปี </a:t>
              </a:r>
              <a:r>
                <a:rPr lang="en-US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256</a:t>
              </a:r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endParaRPr lang="en-US" sz="36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2" name="Picture 6" descr="D:\รูปภาพ\ภาพตกแต่ง\element-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418" y="4233477"/>
            <a:ext cx="629385" cy="6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ตัวแทนหมายเลขภาพนิ่ง 2">
            <a:extLst>
              <a:ext uri="{FF2B5EF4-FFF2-40B4-BE49-F238E27FC236}">
                <a16:creationId xmlns:a16="http://schemas.microsoft.com/office/drawing/2014/main" id="{2B8A2A2A-0D4E-4E0B-80F8-FD988936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8574" y="4865452"/>
            <a:ext cx="2133600" cy="273844"/>
          </a:xfrm>
        </p:spPr>
        <p:txBody>
          <a:bodyPr/>
          <a:lstStyle/>
          <a:p>
            <a:fld id="{B4EF4F18-848D-4092-82DE-8EBE66246E7E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10C4131-5EEB-470E-AA28-2D838AF48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352906"/>
              </p:ext>
            </p:extLst>
          </p:nvPr>
        </p:nvGraphicFramePr>
        <p:xfrm>
          <a:off x="10633" y="40979"/>
          <a:ext cx="4561367" cy="50236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8999">
                  <a:extLst>
                    <a:ext uri="{9D8B030D-6E8A-4147-A177-3AD203B41FA5}">
                      <a16:colId xmlns:a16="http://schemas.microsoft.com/office/drawing/2014/main" val="99970234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66012673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987253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904083835"/>
                    </a:ext>
                  </a:extLst>
                </a:gridCol>
              </a:tblGrid>
              <a:tr h="14142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ต้นทุนรวม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FTES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ต้นทุนต่อหน่วย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51" marR="5051" marT="5051" marB="0" anchor="b"/>
                </a:tc>
                <a:extLst>
                  <a:ext uri="{0D108BD9-81ED-4DB2-BD59-A6C34878D82A}">
                    <a16:rowId xmlns:a16="http://schemas.microsoft.com/office/drawing/2014/main" val="4016600384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ครุศาสตร์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761" marR="5051" marT="50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209,990,092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3,168.34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66,278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4663738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ป.ตรี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1521" marR="5051" marT="50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183,804,843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2,817.26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65,242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53091211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ป.บัณฑิต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1521" marR="5051" marT="50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9,653,120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139.00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69,447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65600339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ป.โท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1521" marR="5051" marT="50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13,738,950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146.45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93,813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5396586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ป.เอก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1521" marR="5051" marT="50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2,793,178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            65.63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42,559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10963370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มนุษยศาสตร์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761" marR="5051" marT="50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312,824,880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3,213.97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97,333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7424174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ป.ตรี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1521" marR="5051" marT="50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297,418,863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3,142.36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94,648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38017719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ป.โท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1521" marR="5051" marT="50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15,406,017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71.61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215,138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23217846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วิทยาศาสตร์และเทคโนโลยี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761" marR="5051" marT="50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228,261,893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1,606.25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142,109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757070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ป.ตรี</a:t>
                      </a:r>
                      <a:endParaRPr lang="th-TH" sz="1800" b="0" i="0" u="none" strike="noStrike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1521" marR="5051" marT="50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214,870,515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1,549.00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138,716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36502772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ป.โท</a:t>
                      </a:r>
                      <a:endParaRPr lang="th-TH" sz="1800" b="0" i="0" u="none" strike="noStrike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1521" marR="5051" marT="50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11,115,795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52.91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210,089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48579332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ป.เอก</a:t>
                      </a:r>
                      <a:endParaRPr lang="th-TH" sz="1800" b="0" i="0" u="none" strike="noStrike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1521" marR="5051" marT="50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2,275,584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4.34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524,328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15713379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วิทยาการจัดการ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761" marR="5051" marT="50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229,931,763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4,459.74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51,557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10081628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ป.ตรี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1521" marR="5051" marT="50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224,091,813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4,407.78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50,840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59502801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ป.โท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1521" marR="5051" marT="50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4,086,346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38.32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106,637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7977679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ป.เอก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1521" marR="5051" marT="50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1,753,604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13.64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128,563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5797093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351C8D-5976-4DCF-B253-09B1DC607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644092"/>
              </p:ext>
            </p:extLst>
          </p:nvPr>
        </p:nvGraphicFramePr>
        <p:xfrm>
          <a:off x="4582253" y="3374471"/>
          <a:ext cx="4526251" cy="1676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1915">
                  <a:extLst>
                    <a:ext uri="{9D8B030D-6E8A-4147-A177-3AD203B41FA5}">
                      <a16:colId xmlns:a16="http://schemas.microsoft.com/office/drawing/2014/main" val="422299351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1531765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60862416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388085375"/>
                    </a:ext>
                  </a:extLst>
                </a:gridCol>
              </a:tblGrid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เทคโนโลยีอุตสาหกรรม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761" marR="5051" marT="50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81,857,674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421.71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194,109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04055459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ป.ตรี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1521" marR="5051" marT="50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81,857,674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421.71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194,109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41267843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สาธารณสุขศาสตร์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5761" marR="5051" marT="50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68,095,563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503.55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135,231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51300514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ป.ตรี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1521" marR="5051" marT="50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62,056,182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490.30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129,568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48370754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ป.โท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1521" marR="5051" marT="50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3,605,745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9.71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371,343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21032929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ป.เอก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1521" marR="5051" marT="50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2,433,637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3.54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687,468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622158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BDC7C7D-0F10-44F5-B99A-84FB24C93E2E}"/>
              </a:ext>
            </a:extLst>
          </p:cNvPr>
          <p:cNvGraphicFramePr>
            <a:graphicFrameLocks noGrp="1"/>
          </p:cNvGraphicFramePr>
          <p:nvPr/>
        </p:nvGraphicFramePr>
        <p:xfrm>
          <a:off x="4582633" y="3086439"/>
          <a:ext cx="4525871" cy="2793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1535">
                  <a:extLst>
                    <a:ext uri="{9D8B030D-6E8A-4147-A177-3AD203B41FA5}">
                      <a16:colId xmlns:a16="http://schemas.microsoft.com/office/drawing/2014/main" val="298899170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86879721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4862362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752065306"/>
                    </a:ext>
                  </a:extLst>
                </a:gridCol>
              </a:tblGrid>
              <a:tr h="14142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ต้นทุนรวม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FTES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51" marR="5051" marT="5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ต้นทุนต่อหน่วย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51" marR="5051" marT="5051" marB="0" anchor="b"/>
                </a:tc>
                <a:extLst>
                  <a:ext uri="{0D108BD9-81ED-4DB2-BD59-A6C34878D82A}">
                    <a16:rowId xmlns:a16="http://schemas.microsoft.com/office/drawing/2014/main" val="2192151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81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AC0A344C-6B24-4F0D-9DE1-34CDD8E89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450502"/>
              </p:ext>
            </p:extLst>
          </p:nvPr>
        </p:nvGraphicFramePr>
        <p:xfrm>
          <a:off x="-1772" y="123478"/>
          <a:ext cx="9145016" cy="3749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3692">
                  <a:extLst>
                    <a:ext uri="{9D8B030D-6E8A-4147-A177-3AD203B41FA5}">
                      <a16:colId xmlns:a16="http://schemas.microsoft.com/office/drawing/2014/main" val="2509034548"/>
                    </a:ext>
                  </a:extLst>
                </a:gridCol>
                <a:gridCol w="1194660">
                  <a:extLst>
                    <a:ext uri="{9D8B030D-6E8A-4147-A177-3AD203B41FA5}">
                      <a16:colId xmlns:a16="http://schemas.microsoft.com/office/drawing/2014/main" val="13857921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96642568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11880463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59893164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348528906"/>
                    </a:ext>
                  </a:extLst>
                </a:gridCol>
                <a:gridCol w="901364">
                  <a:extLst>
                    <a:ext uri="{9D8B030D-6E8A-4147-A177-3AD203B41FA5}">
                      <a16:colId xmlns:a16="http://schemas.microsoft.com/office/drawing/2014/main" val="4286694999"/>
                    </a:ext>
                  </a:extLst>
                </a:gridCol>
                <a:gridCol w="898836">
                  <a:extLst>
                    <a:ext uri="{9D8B030D-6E8A-4147-A177-3AD203B41FA5}">
                      <a16:colId xmlns:a16="http://schemas.microsoft.com/office/drawing/2014/main" val="1139036678"/>
                    </a:ext>
                  </a:extLst>
                </a:gridCol>
              </a:tblGrid>
              <a:tr h="2381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เพิ่มขึ้น/ลดลง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6077778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ต้นทุนรวม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FTES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ต้นทุน                ต่อหน่วย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ต้นทุนรวม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FTES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ต้นทุน                  ต่อหน่วย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592322"/>
                  </a:ext>
                </a:extLst>
              </a:tr>
              <a:tr h="4015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en-US" sz="16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ครุศาสตร์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158,417,354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3,194.98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49,583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209,990,092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3,168.34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66,278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เพิ่มขึ้น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68695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en-US" sz="16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มนุษยศาสตร์และสังคมศาสตร์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222,562,784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,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539.09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62,887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312,824,880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3,213.97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97,333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เพิ่มขึ้น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092868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en-US" sz="16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วิทยาศาสตร์และเทคโนโลยี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161,743,569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1,763.98</a:t>
                      </a:r>
                      <a:endParaRPr lang="en-US" sz="160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91,692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228,261,893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1,606.25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142,109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เพิ่มขึ้น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8904978"/>
                  </a:ext>
                </a:extLst>
              </a:tr>
              <a:tr h="3927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en-US" sz="16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วิทยาการจัดการ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164,361,571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5,030.67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32,672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229,931,763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4,459.74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51,557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เพิ่มขึ้น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65309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เทคโนโลยีอุตสาหกรรม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55,891,598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485.78</a:t>
                      </a:r>
                      <a:endParaRPr lang="en-US" sz="160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115,055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81,857,674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421.71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194,109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th-TH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เพิ่มขึ้น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0175893"/>
                  </a:ext>
                </a:extLst>
              </a:tr>
              <a:tr h="46667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สาธารณสุขศาสตร์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42,018,377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735.49</a:t>
                      </a:r>
                      <a:endParaRPr lang="en-US" sz="160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57,130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68,095,563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503.55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135,231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เพิ่มขึ้น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25615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ภาพรวมมหาวิทยาลัย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804,995,253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14</a:t>
                      </a:r>
                      <a:r>
                        <a:rPr lang="en-US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,</a:t>
                      </a: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750.00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54</a:t>
                      </a:r>
                      <a:r>
                        <a:rPr lang="en-US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,</a:t>
                      </a: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576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1,130,961,865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13,373.56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84,567</a:t>
                      </a:r>
                      <a:endParaRPr lang="en-US" sz="1600" b="1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เพิ่มขึ้น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9749562"/>
                  </a:ext>
                </a:extLst>
              </a:tr>
            </a:tbl>
          </a:graphicData>
        </a:graphic>
      </p:graphicFrame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9B6C663-C91A-47DA-8DC4-57A56734F8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3"/>
          <a:stretch/>
        </p:blipFill>
        <p:spPr>
          <a:xfrm>
            <a:off x="0" y="4874944"/>
            <a:ext cx="9143244" cy="264995"/>
          </a:xfrm>
          <a:prstGeom prst="rect">
            <a:avLst/>
          </a:prstGeo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2BB5DAE-3D62-4B5F-AE4E-AFE19598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440" y="4848647"/>
            <a:ext cx="512504" cy="273844"/>
          </a:xfrm>
        </p:spPr>
        <p:txBody>
          <a:bodyPr/>
          <a:lstStyle/>
          <a:p>
            <a:fld id="{B4EF4F18-848D-4092-82DE-8EBE66246E7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52810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B6BC4811-9153-40CC-8A8E-AC610452F0E7}"/>
              </a:ext>
            </a:extLst>
          </p:cNvPr>
          <p:cNvSpPr/>
          <p:nvPr/>
        </p:nvSpPr>
        <p:spPr>
          <a:xfrm>
            <a:off x="0" y="-20539"/>
            <a:ext cx="5976664" cy="65049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600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สาเหตุของการเพิ่มขึ้น</a:t>
            </a:r>
            <a:r>
              <a:rPr lang="en-US" sz="3600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3600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ลดลงของต้นทุน</a:t>
            </a:r>
            <a:endParaRPr lang="en-US" sz="3600" kern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A41498-5639-4158-81C8-4C5C2039E97E}"/>
              </a:ext>
            </a:extLst>
          </p:cNvPr>
          <p:cNvSpPr/>
          <p:nvPr/>
        </p:nvSpPr>
        <p:spPr>
          <a:xfrm>
            <a:off x="323528" y="1059582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คณะครุศาสตร์ ต้นทุนเพิ่มขึ้น เนื่องจากจำนวน </a:t>
            </a:r>
            <a:r>
              <a:rPr lang="en-US" sz="24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FTES </a:t>
            </a:r>
            <a:r>
              <a:rPr lang="th-TH" sz="24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ลดลง</a:t>
            </a:r>
            <a:endParaRPr lang="en-US" sz="2400" b="1" dirty="0"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คณะมนุษยศาสตร์ฯ ต้นทุนเพิ่มขึ้น เนื่องจากจำนวน </a:t>
            </a:r>
            <a:r>
              <a:rPr lang="en-US" sz="24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FTES </a:t>
            </a:r>
            <a:r>
              <a:rPr lang="th-TH" sz="24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ลดลง</a:t>
            </a:r>
            <a:endParaRPr lang="en-US" sz="2400" b="1" dirty="0"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คณะวิทยาศาสตร์ฯ ต้นทุนเพิ่มขึ้น เนื่องจากจำนวน </a:t>
            </a:r>
            <a:r>
              <a:rPr lang="en-US" sz="24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FTES </a:t>
            </a:r>
            <a:r>
              <a:rPr lang="th-TH" sz="24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ลดลง</a:t>
            </a:r>
            <a:endParaRPr lang="en-US" sz="2400" b="1" dirty="0"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คณะวิทยาการจัดการ ต้นทุนเพิ่มขึ้น เนื่องจากจำนวน </a:t>
            </a:r>
            <a:r>
              <a:rPr lang="en-US" sz="24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FTES </a:t>
            </a:r>
            <a:r>
              <a:rPr lang="th-TH" sz="24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ลดลง</a:t>
            </a:r>
            <a:endParaRPr lang="en-US" sz="2400" b="1" dirty="0"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คณะเทคโนโลยีอุตสาหกรรม ต้นทุนเพิ่มขึ้น เนื่องจากจำนวน </a:t>
            </a:r>
            <a:r>
              <a:rPr lang="en-US" sz="24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FTES </a:t>
            </a:r>
            <a:r>
              <a:rPr lang="th-TH" sz="24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ลดลง</a:t>
            </a:r>
            <a:endParaRPr lang="en-US" sz="2400" b="1" dirty="0"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คณะสาธารณสุขศาสตร์ ต้นทุนเพิ่มขึ้น เนื่องจากจำนวน </a:t>
            </a:r>
            <a:r>
              <a:rPr lang="en-US" sz="24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FTES </a:t>
            </a:r>
            <a:r>
              <a:rPr lang="th-TH" sz="2400" b="1" dirty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ลดลง</a:t>
            </a:r>
            <a:endParaRPr lang="en-US" sz="2400" b="1" dirty="0"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  <a:p>
            <a:endParaRPr lang="th-TH" sz="2400" b="1" dirty="0"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  <a:p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93DA208-F115-448A-8FF9-503D70AEE1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3"/>
          <a:stretch/>
        </p:blipFill>
        <p:spPr>
          <a:xfrm>
            <a:off x="0" y="4874944"/>
            <a:ext cx="9143244" cy="264995"/>
          </a:xfrm>
          <a:prstGeom prst="rect">
            <a:avLst/>
          </a:prstGeo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57742599-BB75-4478-98BE-CA0A6D6BA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209" y="4874944"/>
            <a:ext cx="512504" cy="273844"/>
          </a:xfrm>
        </p:spPr>
        <p:txBody>
          <a:bodyPr/>
          <a:lstStyle/>
          <a:p>
            <a:fld id="{B4EF4F18-848D-4092-82DE-8EBE66246E7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59118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496" y="627534"/>
            <a:ext cx="3312368" cy="504056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ด้านประสิทธิภาพ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56712DB-3A48-4416-9203-1FEA5AF38CF3}"/>
              </a:ext>
            </a:extLst>
          </p:cNvPr>
          <p:cNvSpPr/>
          <p:nvPr/>
        </p:nvSpPr>
        <p:spPr>
          <a:xfrm>
            <a:off x="-14165" y="-20539"/>
            <a:ext cx="4298133" cy="650495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200" b="1" kern="1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ผลการวิเคราะห์ความคุ้มค่า 4 ด้าน</a:t>
            </a:r>
            <a:endParaRPr lang="en-US" sz="3200" b="1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107504" y="1059582"/>
          <a:ext cx="4536504" cy="3672414"/>
        </p:xfrm>
        <a:graphic>
          <a:graphicData uri="http://schemas.openxmlformats.org/drawingml/2006/table">
            <a:tbl>
              <a:tblPr firstRow="1" firstCol="1" bandRow="1"/>
              <a:tblGrid>
                <a:gridCol w="1592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8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50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952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คณะ</a:t>
                      </a:r>
                      <a:endParaRPr lang="en-US" sz="13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จำนวนหลักสูตรทั้งหมด</a:t>
                      </a:r>
                      <a:endParaRPr lang="en-US" sz="13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ผลการดำเนินงาน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0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คุ้มทุน</a:t>
                      </a:r>
                      <a:endParaRPr lang="en-US" sz="13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ร้อยละ</a:t>
                      </a:r>
                      <a:endParaRPr lang="en-US" sz="13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ไม่คุ้มทุน</a:t>
                      </a:r>
                      <a:endParaRPr lang="en-US" sz="13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ร้อยละ</a:t>
                      </a:r>
                      <a:endParaRPr lang="en-US" sz="13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1. ครุศาสตร์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28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6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21.43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22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78.57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   ปริญญาตรี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19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-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0.00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19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100.00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   ป.บัณฑิต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-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0.00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100.00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   ปริญญาโท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6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4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66.67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2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33.33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   ปริญญาเอก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2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2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100.00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-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0.00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2. มนุษยศาสตร์                 และสังคมศาสตร์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15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6.67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14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93.33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   ปริญญาตรี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12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-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0.00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12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100.00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   ปริญญาโท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3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33.33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2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66.67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3. วิทยาศาสตร์และเทคโนโลยี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19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-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0.00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19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100.00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   ปริญญาตรี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14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-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0.00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14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100.00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   ปริญญาโท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4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-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0.00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4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100.00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9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   ปริญญาเอก</a:t>
                      </a:r>
                      <a:endParaRPr lang="en-US" sz="13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-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0.00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100.00</a:t>
                      </a:r>
                      <a:endParaRPr lang="en-US" sz="13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8" name="ตาราง 7"/>
          <p:cNvGraphicFramePr>
            <a:graphicFrameLocks noGrp="1"/>
          </p:cNvGraphicFramePr>
          <p:nvPr/>
        </p:nvGraphicFramePr>
        <p:xfrm>
          <a:off x="4716017" y="434310"/>
          <a:ext cx="4320479" cy="4297680"/>
        </p:xfrm>
        <a:graphic>
          <a:graphicData uri="http://schemas.openxmlformats.org/drawingml/2006/table">
            <a:tbl>
              <a:tblPr firstRow="1" firstCol="1" bandRow="1"/>
              <a:tblGrid>
                <a:gridCol w="149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9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99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56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คณะ</a:t>
                      </a:r>
                      <a:endParaRPr lang="en-US" sz="13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จำนวนหลักสูตรทั้งหมด</a:t>
                      </a:r>
                      <a:endParaRPr lang="en-US" sz="13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ผลการดำเนินงาน</a:t>
                      </a:r>
                      <a:endParaRPr lang="en-US" sz="13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คุ้มทุน</a:t>
                      </a:r>
                      <a:endParaRPr lang="en-US" sz="13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ร้อยละ</a:t>
                      </a:r>
                      <a:endParaRPr lang="en-US" sz="13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ไม่คุ้มทุน</a:t>
                      </a:r>
                      <a:endParaRPr lang="en-US" sz="13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ร้อยละ</a:t>
                      </a:r>
                      <a:endParaRPr lang="en-US" sz="13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3639" marR="63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4. วิทยาการจัดการ</a:t>
                      </a:r>
                      <a:endParaRPr lang="en-US" sz="14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13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2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15.38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11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84.62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   ปริญญาตรี</a:t>
                      </a:r>
                      <a:endParaRPr lang="en-US" sz="14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11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-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0.00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11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100.00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   ปริญญาโท</a:t>
                      </a:r>
                      <a:endParaRPr lang="en-US" sz="14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</a:t>
                      </a:r>
                      <a:endParaRPr lang="en-US" sz="14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</a:t>
                      </a:r>
                      <a:endParaRPr lang="en-US" sz="14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100.00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-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0.00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   ปริญญาเอก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</a:t>
                      </a:r>
                      <a:endParaRPr lang="en-US" sz="14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100.00</a:t>
                      </a:r>
                      <a:endParaRPr lang="en-US" sz="14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-</a:t>
                      </a:r>
                      <a:endParaRPr lang="en-US" sz="14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0.00</a:t>
                      </a:r>
                      <a:endParaRPr lang="en-US" sz="14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5. เทคโนโลยีอุตสาหกรรม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8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12.50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7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87.50</a:t>
                      </a:r>
                      <a:endParaRPr lang="en-US" sz="14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   ปริญญาตรี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8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12.50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7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87.50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6. คณะสาธารณสุขศาสตร์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4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-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0.00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4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100.00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   ปริญญาตรี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2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-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0.00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2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100.00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   ปริญญาโท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-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0.00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100.00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   ปริญญาเอก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-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0.00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100.00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รวมระดับปริญญาตรี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67</a:t>
                      </a:r>
                      <a:endParaRPr lang="en-US" sz="14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1.52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65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98.48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รวมระดับประกาศนียบัตรบัณฑิต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-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0.00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100.00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รวมระดับปริญญาโท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14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6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42.86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9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64.29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รวมระดับปริญญาเอก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5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3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60.00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2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40.00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5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รวมทุกระดับการศึกษา</a:t>
                      </a:r>
                      <a:endParaRPr lang="en-US" sz="14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87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10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11.49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77</a:t>
                      </a:r>
                      <a:endParaRPr lang="en-US" sz="14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88.51</a:t>
                      </a:r>
                      <a:endParaRPr lang="en-US" sz="14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7881" marR="67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6" name="รูปภาพ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3"/>
          <a:stretch/>
        </p:blipFill>
        <p:spPr>
          <a:xfrm>
            <a:off x="380" y="4876013"/>
            <a:ext cx="9143244" cy="264995"/>
          </a:xfrm>
          <a:prstGeom prst="rect">
            <a:avLst/>
          </a:prstGeom>
        </p:spPr>
      </p:pic>
      <p:sp>
        <p:nvSpPr>
          <p:cNvPr id="9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6902896" y="4890194"/>
            <a:ext cx="2133600" cy="273844"/>
          </a:xfrm>
        </p:spPr>
        <p:txBody>
          <a:bodyPr/>
          <a:lstStyle/>
          <a:p>
            <a:fld id="{B4EF4F18-848D-4092-82DE-8EBE66246E7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42153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504" y="195486"/>
            <a:ext cx="8928992" cy="4824536"/>
          </a:xfrm>
        </p:spPr>
        <p:txBody>
          <a:bodyPr/>
          <a:lstStyle/>
          <a:p>
            <a:pPr marL="571500" lvl="0" indent="-5715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ด้านประสิทธิผล (พิจารณาจากผลการบรรลุเป้าหมายตามตัวชี้วัดการให้บริการ เช่น อัตราการได้งานทำ ความพึงพอใจของผู้ใช้บัณฑิต อัตราการสำเร็จการศึกษา ผลการทดสอบภาษาอังกฤษ)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4F18-848D-4092-82DE-8EBE66246E7E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251520" y="1131590"/>
          <a:ext cx="8568952" cy="3916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7746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ผลการดำเนินงาน</a:t>
                      </a:r>
                      <a:b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บรรลุ / ไม่บรรลุเป้าหมาย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746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ร้อยละนักศึกษาที่สำเร็จการศึกษาตามแผน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70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42.33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ไม่บรรลุเป้าหมาย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450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ร้อยละของนักศึกษาชั้นปีสุดท้ายที่สอบผ่านเกณฑ์การทดสอบด้านภาษาอังกฤษ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70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32.97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ไม่บรรลุเป้าหมาย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746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ร้อยละการได้งานทำ</a:t>
                      </a:r>
                      <a:b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ของบัณฑิต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70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83.81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บรรลุเป้าหมาย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746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ระดับความพึงพอใจ</a:t>
                      </a:r>
                      <a:b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ของผู้ใช้บัณฑิต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ระดับ 4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4.19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บรรลุเป้าหมาย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866548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4F18-848D-4092-82DE-8EBE66246E7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7504" y="195486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ด้านผลกระทบ (วิเคราะห์ผลการให้บริการที่ส่งผลกระทบต่อประชาชน เศรษฐกิจ สังคม สิ่งแวดล้อม และการเมือง)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9512" y="1143256"/>
            <a:ext cx="71921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	1. มหาวิทยาลัยราชภัฏนครราชสีมามีการพัฒนาระบบและกลไกการผลิตผลิตบัณฑิตเพื่อรับใช้สังคม ท้องถิ่น มาอย่างต่อเนื่อง</a:t>
            </a:r>
          </a:p>
          <a:p>
            <a:pPr algn="thaiDist"/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	2. สามารถสร้างชื่อเสียงให้กับมหาวิทยาลัยจำนวนมาก เช่น บัณฑิตครูสามารถสอบบรรจุเป็นข้าราชการได้ในลำดับต้นของประเทศ ส่งผลให้มหาวิทยาลัยได้รับการยอมรับจากสังคมและบุคคลภายนอก </a:t>
            </a:r>
          </a:p>
          <a:p>
            <a:pPr algn="thaiDist"/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	3. ได้รับความร่วมมือในการดำเนินโครงการ/กิจกรรมต่างๆของภาคีเครือข่าย</a:t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ทั้งภาครัฐภาคเอกชน สถานศึกษา สถานประกอบการในการผลิตบัณฑิต การบริการวิชาการ การวิจัย การทำนุบำรุงศิลปวัฒนธรรม เพื่อพัฒนาท้องถิ่นจังหวัดนครราชสีมา อีสานใต้ และประเทศไทย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รูปภาพ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3"/>
          <a:stretch/>
        </p:blipFill>
        <p:spPr>
          <a:xfrm>
            <a:off x="380" y="4876013"/>
            <a:ext cx="9143244" cy="264995"/>
          </a:xfrm>
          <a:prstGeom prst="rect">
            <a:avLst/>
          </a:prstGeom>
        </p:spPr>
      </p:pic>
      <p:sp>
        <p:nvSpPr>
          <p:cNvPr id="8" name="ตัวแทนหมายเลขภาพนิ่ง 2"/>
          <p:cNvSpPr txBox="1">
            <a:spLocks/>
          </p:cNvSpPr>
          <p:nvPr/>
        </p:nvSpPr>
        <p:spPr>
          <a:xfrm>
            <a:off x="6902896" y="489019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EF4F18-848D-4092-82DE-8EBE66246E7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9" name="Picture 6" descr="D:\รูปภาพ\ภาพตกแต่ง\element-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418" y="4233477"/>
            <a:ext cx="629385" cy="6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155347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51520" y="195486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ด้านโอกาสในการแข่งขัน (วิเคราะห์จุดแข็ง และโอกาสในการให้บริการ)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9512" y="987574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thaiDist">
              <a:buFont typeface="+mj-lt"/>
              <a:buAutoNum type="arabicPeriod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มีพระราโชบายให้ทำหน้าที่ยกระดับคุณภาพการศึกษา การผลิตพัฒนาครู และบูรณาการพันธกิจสัมพันธ์เพื่อพัฒนาท้องถิ่น </a:t>
            </a:r>
          </a:p>
          <a:p>
            <a:pPr marL="342900" indent="-342900" algn="thaiDist">
              <a:buFont typeface="+mj-lt"/>
              <a:buAutoNum type="arabicPeriod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อธิการบดีและผู้บริหารมหาวิทยาลัยมีความมุ่งมั่นตั้งใจในการบริหารงาน เพื่อพัฒนามหาวิทยาลัยสู่ความเป็นเลิศ ทั้งด้านการผลิตและพัฒนาครู การยกระดับคุณภาพการศึกษา และการวิจัยและบริการวิชาการเพื่อพัฒนาท้องถิ่น</a:t>
            </a:r>
          </a:p>
          <a:p>
            <a:pPr marL="342900" indent="-342900" algn="thaiDist">
              <a:buFont typeface="+mj-lt"/>
              <a:buAutoNum type="arabicPeriod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มหาวิทยาลัยมีเครือข่ายความร่วมมือกับหน่วยงานภายนอกทั้งภาครัฐและเอกชน</a:t>
            </a:r>
          </a:p>
          <a:p>
            <a:pPr marL="342900" indent="-342900" algn="thaiDist">
              <a:buFont typeface="+mj-lt"/>
              <a:buAutoNum type="arabicPeriod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มหาวิทยาลัยมีชื่อเสียงและภาพลักษณ์ที่ดีด้านการผลิตครู</a:t>
            </a:r>
          </a:p>
          <a:p>
            <a:pPr marL="342900" indent="-342900" algn="thaiDist">
              <a:buFont typeface="+mj-lt"/>
              <a:buAutoNum type="arabicPeriod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มหาวิทยาลัยราชภัฏนครราชสีมาตั้งอยู่ในจังหวัดใหญ่ที่มีทรัพยากรหลากหลายมีเศรษฐกิจดี เป็นศูนย์กลางการคมนาคมมีแหล่งอุตสาหกรรม และมีการพัฒนาเมืองในหลายๆด้าน</a:t>
            </a:r>
          </a:p>
          <a:p>
            <a:pPr marL="342900" indent="-342900" algn="thaiDist">
              <a:buFont typeface="+mj-lt"/>
              <a:buAutoNum type="arabicPeriod"/>
            </a:pP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รูปภาพ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3"/>
          <a:stretch/>
        </p:blipFill>
        <p:spPr>
          <a:xfrm>
            <a:off x="0" y="4881345"/>
            <a:ext cx="9143244" cy="264995"/>
          </a:xfrm>
          <a:prstGeom prst="rect">
            <a:avLst/>
          </a:prstGeom>
        </p:spPr>
      </p:pic>
      <p:pic>
        <p:nvPicPr>
          <p:cNvPr id="9" name="Picture 6" descr="D:\รูปภาพ\ภาพตกแต่ง\element-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418" y="4233477"/>
            <a:ext cx="629385" cy="6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8610120" y="4881345"/>
            <a:ext cx="512504" cy="273844"/>
          </a:xfrm>
        </p:spPr>
        <p:txBody>
          <a:bodyPr/>
          <a:lstStyle/>
          <a:p>
            <a:fld id="{B4EF4F18-848D-4092-82DE-8EBE66246E7E}" type="slidenum">
              <a:rPr lang="en-US" smtClean="0">
                <a:solidFill>
                  <a:schemeClr val="bg1"/>
                </a:solidFill>
              </a:rPr>
              <a:pPr/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07321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3"/>
          <a:stretch/>
        </p:blipFill>
        <p:spPr>
          <a:xfrm>
            <a:off x="380" y="4876013"/>
            <a:ext cx="9143244" cy="264995"/>
          </a:xfrm>
          <a:prstGeom prst="rect">
            <a:avLst/>
          </a:prstGeom>
        </p:spPr>
      </p:pic>
      <p:pic>
        <p:nvPicPr>
          <p:cNvPr id="14" name="Picture 6" descr="D:\รูปภาพ\ภาพตกแต่ง\element-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418" y="4233477"/>
            <a:ext cx="629385" cy="6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0" y="22378"/>
            <a:ext cx="9118803" cy="95021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ข้อเสนอแนะและแนวทางการดำเนินการ</a:t>
            </a:r>
            <a:r>
              <a:rPr lang="th-TH" sz="3000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จากคณะกรรมการวิเคราะห์ต้นทุน</a:t>
            </a:r>
            <a:r>
              <a:rPr lang="th-TH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ต่อหน่วยฯ </a:t>
            </a:r>
            <a:br>
              <a:rPr lang="th-TH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ปีการศึกษา 2562</a:t>
            </a:r>
            <a:endParaRPr lang="en-US" sz="3000" kern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ตัวแทนหมายเลขภาพนิ่ง 2">
            <a:extLst>
              <a:ext uri="{FF2B5EF4-FFF2-40B4-BE49-F238E27FC236}">
                <a16:creationId xmlns:a16="http://schemas.microsoft.com/office/drawing/2014/main" id="{D6464E20-FA35-4E18-8E95-35D33E58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8574" y="4865452"/>
            <a:ext cx="2133600" cy="273844"/>
          </a:xfrm>
        </p:spPr>
        <p:txBody>
          <a:bodyPr/>
          <a:lstStyle/>
          <a:p>
            <a:fld id="{B4EF4F18-848D-4092-82DE-8EBE66246E7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ตัวแทนเนื้อหา 2">
            <a:extLst>
              <a:ext uri="{FF2B5EF4-FFF2-40B4-BE49-F238E27FC236}">
                <a16:creationId xmlns:a16="http://schemas.microsoft.com/office/drawing/2014/main" id="{B3343645-DD39-45CA-95A6-33885374EA93}"/>
              </a:ext>
            </a:extLst>
          </p:cNvPr>
          <p:cNvSpPr txBox="1">
            <a:spLocks/>
          </p:cNvSpPr>
          <p:nvPr/>
        </p:nvSpPr>
        <p:spPr>
          <a:xfrm>
            <a:off x="467544" y="1138424"/>
            <a:ext cx="7128792" cy="29105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5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ทุกคณะ/หลักสูตร ต้องทบทวนผลการดำเนินงานที่ผ่านมาทุกด้านตามความเป็นจริง เช่น สถานการณ์การรับนักศึกษา การได้งานทำของบัณฑิต ผลงานวิจัยและงานวิชาการของอาจารย์ ศักยภาพในการแข่งขันของนักศึกษา ฯลฯ แล้วจัดทำแผนปรับปรุง/เพิ่มประสิทธิภาพ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 มหาวิทยาลัย คณะ และหลักสูตรต้องตรึงอัตรากำลัง รวมทั้งเกลี่ยอัตราหรือเปลี่ยนตำแหน่ง เนื่องจากสถานการณ์การลดลงของจำนวนนักศึกษา และใช้จ่ายงบประมาณอย่างมีประสิทธิภาพ ลดค่าใช้จ่ายที่ไม่จำเป็น ปรับปรุงรูปแบบวิธีการจัดการเรียนการสอนและการบริหารจัดการ</a:t>
            </a:r>
            <a:b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ให้มีประสิทธิภาพสูงสุด โดยนำเทคโนโลยีนวัตกรรมเข้ามาช่วย</a:t>
            </a:r>
          </a:p>
          <a:p>
            <a:pPr algn="l"/>
            <a:endParaRPr lang="th-TH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49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3"/>
          <a:stretch/>
        </p:blipFill>
        <p:spPr>
          <a:xfrm>
            <a:off x="380" y="4876013"/>
            <a:ext cx="9143244" cy="264995"/>
          </a:xfrm>
          <a:prstGeom prst="rect">
            <a:avLst/>
          </a:prstGeom>
        </p:spPr>
      </p:pic>
      <p:pic>
        <p:nvPicPr>
          <p:cNvPr id="14" name="Picture 6" descr="D:\รูปภาพ\ภาพตกแต่ง\element-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418" y="4233477"/>
            <a:ext cx="629385" cy="6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6968574" y="4865452"/>
            <a:ext cx="2133600" cy="273844"/>
          </a:xfrm>
        </p:spPr>
        <p:txBody>
          <a:bodyPr/>
          <a:lstStyle/>
          <a:p>
            <a:fld id="{B4EF4F18-848D-4092-82DE-8EBE66246E7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-1" y="626968"/>
            <a:ext cx="9160835" cy="57282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1.2 ความเป็นมาของการจัดทำต้นทุนต่อหน่วย</a:t>
            </a:r>
            <a:endParaRPr lang="th-TH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2044298"/>
            <a:ext cx="18722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1772816"/>
            <a:ext cx="1800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39552" y="1288330"/>
            <a:ext cx="6984776" cy="4083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พระราชกฤษฎีกาว่าด้วยหลักเกณฑ์และวิธีการบริหารกิจการบ้านเมืองที่ดี พ.ศ. 2546 </a:t>
            </a:r>
          </a:p>
          <a:p>
            <a:pPr marL="355600" lvl="1" indent="-355600" algn="thaiDist">
              <a:buFont typeface="Wingdings" pitchFamily="2" charset="2"/>
              <a:buChar char="Ø"/>
            </a:pPr>
            <a:r>
              <a:rPr lang="th-TH" sz="2400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หมวด 4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การบริหารราชการอย่างมีประสิทธิภาพ และเกิดความคุ้มค่าในเชิงภารกิจของรัฐ</a:t>
            </a:r>
          </a:p>
          <a:p>
            <a:pPr marL="355600" lvl="1" indent="-355600" algn="thaiDist">
              <a:buFont typeface="Wingdings" pitchFamily="2" charset="2"/>
              <a:buChar char="Ø"/>
            </a:pPr>
            <a:r>
              <a:rPr lang="th-TH" sz="2400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มาตรา 21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วรรคแรก 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ห้ส่วนราชการจัดทำบัญชีต้นทุนในงานบริหารสาธารณะแต่ละประเภทขึ้นตามหลักเกณฑ์และวิธีการที่กรมบัญชีกลางกำหนด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”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355600" lvl="1" indent="-355600" algn="thaiDist">
              <a:buFont typeface="Wingdings" pitchFamily="2" charset="2"/>
              <a:buChar char="Ø"/>
            </a:pPr>
            <a:r>
              <a:rPr lang="th-TH" sz="2400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มาตรา 21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วรรคสอง 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ห้ส่วนราชการคำนวณรายจ่ายต่อหน่วยของงานบริการสาธารณะที่รับผิดชอบตามระยะเวลาที่กรมบัญชีกลางกำหนด และรายงานให้สำนักงบประมาณ กรมบัญชีกลางและ ก.พ.ร.ทราบ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”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6F7C05B-9767-4C1A-80C2-9154D331F42F}"/>
              </a:ext>
            </a:extLst>
          </p:cNvPr>
          <p:cNvSpPr txBox="1">
            <a:spLocks/>
          </p:cNvSpPr>
          <p:nvPr/>
        </p:nvSpPr>
        <p:spPr bwMode="auto">
          <a:xfrm>
            <a:off x="7992" y="0"/>
            <a:ext cx="9152843" cy="50399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ctr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800" kern="1200">
                <a:solidFill>
                  <a:srgbClr val="B44818"/>
                </a:solidFill>
                <a:latin typeface="+mn-lt"/>
                <a:ea typeface="+mn-ea"/>
                <a:cs typeface="+mn-cs"/>
              </a:defRPr>
            </a:lvl1pPr>
            <a:lvl2pPr marL="871703" indent="-335270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082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515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947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ระเบียบวาระที่ 1 เรื่องที่ประธานแจ้งให้ที่ประชุมทราบ</a:t>
            </a:r>
            <a:endParaRPr lang="en-US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37443887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FA267FD-565C-4D7A-A584-95929E8E3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31" y="1059582"/>
            <a:ext cx="7380397" cy="3240360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3) คณะ/หลักสูตรต้องวิเคราะห์และกำหนดจุดเน้นว่าจะมุ่งสร้างความโดดเด่นในเรื่องใด เช่น การผลิตบัณฑิต การวิจัย การบริการวิชาการ การสร้างชื่อเสียง การจัดหารายได้ เป็นต้น แล้วกำหนดหลักเกณฑ์การจัดสรรงบประมาณตามจุดเน้นให้มีความเหมาะสม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4) บริหารงานแบบมุ่งเน้นผลสัมฤทธิ์โดยตั้งเป้าหมายให้ชัดเจนว่าในแต่ละปีจะผลิตผลงานอะไร เท่าไรแล้วจัดสรรงบประมาณให้มีความสอดคล้องเหมาะสมกับสิ่งที่จะทำและผลงาน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ที่คาดว่าจะได้รับ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5) ทำการตลาดเชิงรุกเพื่อให้ได้นักศึกษาใหม่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Input)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เป็นไปตามเป้าหมายทั้งเชิงปริมาณและเชิงคุณภาพ</a:t>
            </a: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23F94412-0DB5-49A6-9514-8D91E0587A86}"/>
              </a:ext>
            </a:extLst>
          </p:cNvPr>
          <p:cNvSpPr/>
          <p:nvPr/>
        </p:nvSpPr>
        <p:spPr>
          <a:xfrm>
            <a:off x="0" y="22378"/>
            <a:ext cx="9118803" cy="95021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ข้อเสนอแนะและแนวทางการดำเนินการ</a:t>
            </a:r>
            <a:r>
              <a:rPr lang="th-TH" sz="3000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จากคณะกรรมการวิเคราะห์ต้นทุน</a:t>
            </a:r>
            <a:r>
              <a:rPr lang="th-TH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ต่อหน่วยฯ </a:t>
            </a:r>
            <a:br>
              <a:rPr lang="th-TH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ปีการศึกษา 2562 (ต่อ)</a:t>
            </a:r>
            <a:endParaRPr lang="en-US" sz="3000" kern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47EC1FD9-43A9-40C3-9CC8-FE20FD5580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3"/>
          <a:stretch/>
        </p:blipFill>
        <p:spPr>
          <a:xfrm>
            <a:off x="380" y="4876013"/>
            <a:ext cx="9143244" cy="264995"/>
          </a:xfrm>
          <a:prstGeom prst="rect">
            <a:avLst/>
          </a:prstGeo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FADCE6C-7612-4ED2-91A9-3C30C3D0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6299" y="4876013"/>
            <a:ext cx="512504" cy="273844"/>
          </a:xfrm>
        </p:spPr>
        <p:txBody>
          <a:bodyPr/>
          <a:lstStyle/>
          <a:p>
            <a:fld id="{B4EF4F18-848D-4092-82DE-8EBE66246E7E}" type="slidenum">
              <a:rPr lang="en-US" smtClean="0">
                <a:solidFill>
                  <a:schemeClr val="bg1"/>
                </a:solidFill>
              </a:rPr>
              <a:pPr/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20213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4EF58D9-F0BE-45F7-8EF8-A6C0AD173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17354"/>
            <a:ext cx="7416824" cy="291058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6) สร้างหุ้นส่วนการผลิตบัณฑิตกับสถานประกอบการหรือหน่วยงานผู้ใช้บัณฑิต เพื่อมีส่วนร่วมในการพัฒนาคุณภาพบัณฑิตให้สอดคล้องกับความต้องการ เป็นแหล่งฝึกประสบการณ์วิชาชีพ </a:t>
            </a:r>
            <a:b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และแหล่งงาน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7) เพิ่มขีดความสามารถทางการแข่งขันให้กับบัณฑิต เช่น ทักษะการคิดวิเคราะห์การทำงานเป็นทีม ทักษะภาษาอังกฤษ การใช้เครื่องมือเทคโนโลยีตามสายวิชาชีพ ปลูกฝังคุณธรรมจริยธรรม </a:t>
            </a:r>
            <a:b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ทักษะการคิดเชิงนวัตกรรมและการเป็นผู้ประกอบการ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8) ค้นหากลยุทธ์/แนวทางในการจัดหารายได้ที่เหมาะสมกับความสามารถของคณะ/หลักสูตร</a:t>
            </a:r>
            <a:b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ที่สามารถทำได้ เช่น การพัฒนาหลักสูตรฝึกอบรมระยะสั้น การสร้างศูนย์ทดสอบอุปกรณ์กีฬา </a:t>
            </a:r>
            <a:b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หรือศูนย์บริการอื่นๆ เป็นต้น</a:t>
            </a:r>
          </a:p>
          <a:p>
            <a:endParaRPr lang="th-TH" sz="1800" b="1" dirty="0">
              <a:solidFill>
                <a:schemeClr val="tx1"/>
              </a:solidFill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1C8E9E0E-44CC-45B1-A9EF-A10404C47D8A}"/>
              </a:ext>
            </a:extLst>
          </p:cNvPr>
          <p:cNvSpPr/>
          <p:nvPr/>
        </p:nvSpPr>
        <p:spPr>
          <a:xfrm>
            <a:off x="0" y="22378"/>
            <a:ext cx="9118803" cy="95021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ข้อเสนอแนะและแนวทางการดำเนินการ</a:t>
            </a:r>
            <a:r>
              <a:rPr lang="th-TH" sz="3000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จากคณะกรรมการวิเคราะห์ต้นทุน</a:t>
            </a:r>
            <a:r>
              <a:rPr lang="th-TH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ต่อหน่วยฯ </a:t>
            </a:r>
            <a:br>
              <a:rPr lang="th-TH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ปีการศึกษา 2562 (ต่อ)</a:t>
            </a:r>
            <a:endParaRPr lang="en-US" sz="3000" kern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7B38DB5C-DF7A-4744-A72B-44ADB78EFD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3"/>
          <a:stretch/>
        </p:blipFill>
        <p:spPr>
          <a:xfrm>
            <a:off x="380" y="4876013"/>
            <a:ext cx="9143244" cy="264995"/>
          </a:xfrm>
          <a:prstGeom prst="rect">
            <a:avLst/>
          </a:prstGeo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8F0BBEE9-0DFE-484C-A774-DDD0B3577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6299" y="4847278"/>
            <a:ext cx="512504" cy="273844"/>
          </a:xfrm>
        </p:spPr>
        <p:txBody>
          <a:bodyPr/>
          <a:lstStyle/>
          <a:p>
            <a:fld id="{B4EF4F18-848D-4092-82DE-8EBE66246E7E}" type="slidenum">
              <a:rPr lang="en-US" smtClean="0">
                <a:solidFill>
                  <a:schemeClr val="bg1"/>
                </a:solidFill>
              </a:rPr>
              <a:pPr/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20261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BA0A72-AB87-4FE9-9F7D-84D1D2A658E8}"/>
              </a:ext>
            </a:extLst>
          </p:cNvPr>
          <p:cNvSpPr txBox="1">
            <a:spLocks/>
          </p:cNvSpPr>
          <p:nvPr/>
        </p:nvSpPr>
        <p:spPr bwMode="auto">
          <a:xfrm>
            <a:off x="7992" y="0"/>
            <a:ext cx="9152843" cy="50399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ctr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800" kern="1200">
                <a:solidFill>
                  <a:srgbClr val="B44818"/>
                </a:solidFill>
                <a:latin typeface="+mn-lt"/>
                <a:ea typeface="+mn-ea"/>
                <a:cs typeface="+mn-cs"/>
              </a:defRPr>
            </a:lvl1pPr>
            <a:lvl2pPr marL="871703" indent="-335270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082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515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947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ระเบียบวาระที่ 2 เรื่องรับรองรายงานการประชุม</a:t>
            </a:r>
            <a:endParaRPr lang="en-US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5BC2A75-3C17-4509-9064-4CE801C9D151}"/>
              </a:ext>
            </a:extLst>
          </p:cNvPr>
          <p:cNvSpPr txBox="1">
            <a:spLocks/>
          </p:cNvSpPr>
          <p:nvPr/>
        </p:nvSpPr>
        <p:spPr bwMode="auto">
          <a:xfrm>
            <a:off x="-8843" y="2319755"/>
            <a:ext cx="9152843" cy="50399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ctr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800" kern="1200">
                <a:solidFill>
                  <a:srgbClr val="B44818"/>
                </a:solidFill>
                <a:latin typeface="+mn-lt"/>
                <a:ea typeface="+mn-ea"/>
                <a:cs typeface="+mn-cs"/>
              </a:defRPr>
            </a:lvl1pPr>
            <a:lvl2pPr marL="871703" indent="-335270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082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515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947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ระเบียบวาระที่ 3 เรื่องสืบเนื่องจากการประชุมครั้งก่อน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1DB83FF1-324E-48A1-A913-A80247050483}"/>
              </a:ext>
            </a:extLst>
          </p:cNvPr>
          <p:cNvSpPr txBox="1"/>
          <p:nvPr/>
        </p:nvSpPr>
        <p:spPr>
          <a:xfrm>
            <a:off x="1151274" y="987574"/>
            <a:ext cx="58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(ไม่มี)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09FF91AB-AC8A-487D-91F7-AC7E14058220}"/>
              </a:ext>
            </a:extLst>
          </p:cNvPr>
          <p:cNvSpPr txBox="1"/>
          <p:nvPr/>
        </p:nvSpPr>
        <p:spPr>
          <a:xfrm>
            <a:off x="1151274" y="3077218"/>
            <a:ext cx="58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(ไม่มี)</a:t>
            </a: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C5635EBD-3F88-4C4C-916E-3700DCF710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3"/>
          <a:stretch/>
        </p:blipFill>
        <p:spPr>
          <a:xfrm>
            <a:off x="380" y="4876013"/>
            <a:ext cx="9143244" cy="264995"/>
          </a:xfrm>
          <a:prstGeom prst="rect">
            <a:avLst/>
          </a:prstGeo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6D68E28-4366-4045-8A98-37725350F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116" y="4876013"/>
            <a:ext cx="512504" cy="273844"/>
          </a:xfrm>
        </p:spPr>
        <p:txBody>
          <a:bodyPr/>
          <a:lstStyle/>
          <a:p>
            <a:fld id="{B4EF4F18-848D-4092-82DE-8EBE66246E7E}" type="slidenum">
              <a:rPr lang="en-US" smtClean="0">
                <a:solidFill>
                  <a:schemeClr val="bg1"/>
                </a:solidFill>
              </a:rPr>
              <a:pPr/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7918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A7BA6EF-FA99-47CD-A87C-D7B78FF65A7B}"/>
              </a:ext>
            </a:extLst>
          </p:cNvPr>
          <p:cNvSpPr txBox="1">
            <a:spLocks/>
          </p:cNvSpPr>
          <p:nvPr/>
        </p:nvSpPr>
        <p:spPr bwMode="auto">
          <a:xfrm>
            <a:off x="7992" y="0"/>
            <a:ext cx="9152843" cy="50399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ctr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800" kern="1200">
                <a:solidFill>
                  <a:srgbClr val="B44818"/>
                </a:solidFill>
                <a:latin typeface="+mn-lt"/>
                <a:ea typeface="+mn-ea"/>
                <a:cs typeface="+mn-cs"/>
              </a:defRPr>
            </a:lvl1pPr>
            <a:lvl2pPr marL="871703" indent="-335270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082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515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947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ระเบียบวาระที่ 4 เรื่องเพื่อพิจารณา</a:t>
            </a:r>
            <a:endParaRPr lang="en-US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EDEB2114-122B-4D6B-A9FA-3F2527094490}"/>
              </a:ext>
            </a:extLst>
          </p:cNvPr>
          <p:cNvSpPr txBox="1">
            <a:spLocks/>
          </p:cNvSpPr>
          <p:nvPr/>
        </p:nvSpPr>
        <p:spPr>
          <a:xfrm>
            <a:off x="0" y="529758"/>
            <a:ext cx="9128016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52400" tIns="152400" rIns="152400" bIns="152400" numCol="1" spcCol="1270" rtlCol="0" anchor="ctr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78000">
              <a:lnSpc>
                <a:spcPct val="90000"/>
              </a:lnSpc>
              <a:spcAft>
                <a:spcPct val="35000"/>
              </a:spcAft>
            </a:pPr>
            <a:r>
              <a:rPr lang="th-TH" sz="2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4.1 แนวทางดำเนินการสำหรับ ปีการศึกษา 2563 </a:t>
            </a:r>
            <a:endParaRPr lang="th-TH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ตัวแทนเนื้อหา 2">
            <a:extLst>
              <a:ext uri="{FF2B5EF4-FFF2-40B4-BE49-F238E27FC236}">
                <a16:creationId xmlns:a16="http://schemas.microsoft.com/office/drawing/2014/main" id="{94FCD1F4-363A-4624-B8A4-CCB0B4B2468D}"/>
              </a:ext>
            </a:extLst>
          </p:cNvPr>
          <p:cNvSpPr txBox="1">
            <a:spLocks/>
          </p:cNvSpPr>
          <p:nvPr/>
        </p:nvSpPr>
        <p:spPr>
          <a:xfrm>
            <a:off x="7992" y="951570"/>
            <a:ext cx="5656093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ผลการเปรียบเทียบต้นทุนรวมทุกผลผลิต ปีงบประมาณ 2562 - 2563 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C77FEE2-AC74-4A2F-BF2D-F643582B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5512" y="4876013"/>
            <a:ext cx="512504" cy="273844"/>
          </a:xfrm>
        </p:spPr>
        <p:txBody>
          <a:bodyPr/>
          <a:lstStyle/>
          <a:p>
            <a:fld id="{B4EF4F18-848D-4092-82DE-8EBE66246E7E}" type="slidenum">
              <a:rPr lang="en-US" smtClean="0">
                <a:solidFill>
                  <a:schemeClr val="bg1"/>
                </a:solidFill>
              </a:rPr>
              <a:pPr/>
              <a:t>33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6E8ED0B8-AB30-4A4A-9B5C-88DF19603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311610"/>
            <a:ext cx="6984776" cy="37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22411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A7BA6EF-FA99-47CD-A87C-D7B78FF65A7B}"/>
              </a:ext>
            </a:extLst>
          </p:cNvPr>
          <p:cNvSpPr txBox="1">
            <a:spLocks/>
          </p:cNvSpPr>
          <p:nvPr/>
        </p:nvSpPr>
        <p:spPr bwMode="auto">
          <a:xfrm>
            <a:off x="7992" y="0"/>
            <a:ext cx="9152843" cy="50399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ctr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800" kern="1200">
                <a:solidFill>
                  <a:srgbClr val="B44818"/>
                </a:solidFill>
                <a:latin typeface="+mn-lt"/>
                <a:ea typeface="+mn-ea"/>
                <a:cs typeface="+mn-cs"/>
              </a:defRPr>
            </a:lvl1pPr>
            <a:lvl2pPr marL="871703" indent="-335270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082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515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947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ระเบียบวาระที่ 4 เรื่องเพื่อพิจารณา</a:t>
            </a:r>
            <a:endParaRPr lang="en-US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4" name="ตาราง 14">
            <a:extLst>
              <a:ext uri="{FF2B5EF4-FFF2-40B4-BE49-F238E27FC236}">
                <a16:creationId xmlns:a16="http://schemas.microsoft.com/office/drawing/2014/main" id="{2DB6DB42-1629-4BD7-8FC0-9212CDE653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536" y="1851670"/>
          <a:ext cx="7848872" cy="1983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817191026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1546916422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ต้นทุนทางตรง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ต้นทุนทางอ้อม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4845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thaiDist" defTabSz="342900" rtl="0" eaLnBrk="1" latinLnBrk="0" hangingPunct="1">
                        <a:lnSpc>
                          <a:spcPct val="115000"/>
                        </a:lnSpc>
                      </a:pP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H SarabunPSK" panose="020B0500040200020003" pitchFamily="34" charset="-34"/>
                        </a:rPr>
                        <a:t>1) ค่าใช้จ่ายบุคลากร (เงินเดือน+เงินประจำตำแหน่ง)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thaiDist" defTabSz="342900" rtl="0" eaLnBrk="1" latinLnBrk="0" hangingPunct="1">
                        <a:lnSpc>
                          <a:spcPct val="115000"/>
                        </a:lnSpc>
                      </a:pP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H SarabunPSK" panose="020B0500040200020003" pitchFamily="34" charset="-34"/>
                        </a:rPr>
                        <a:t>1) ค่าใช้จ่ายบุคลากร (เงินเดือนสายสนับสนุน)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9673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</a:pPr>
                      <a:r>
                        <a:rPr lang="th-TH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2) งบพัฒนาบุคลากร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algn="thaiDist" defTabSz="342900" rtl="0" eaLnBrk="1" latinLnBrk="0" hangingPunct="1">
                        <a:lnSpc>
                          <a:spcPct val="115000"/>
                        </a:lnSpc>
                      </a:pP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H SarabunPSK" panose="020B0500040200020003" pitchFamily="34" charset="-34"/>
                        </a:rPr>
                        <a:t>2) งบดำเนินงานของหน่วยงานสนับสนุน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5650119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3) งบพัฒนานักศึกษา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lvl="0" indent="0" algn="thaiDist" defTabSz="3429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3) ค่าเสื่อมราคา</a:t>
                      </a:r>
                      <a:endParaRPr lang="en-US" sz="2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5412183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4) งบดำเนินงานของคณะ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4) ค่าสาธารณูปโภค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776122"/>
                  </a:ext>
                </a:extLst>
              </a:tr>
            </a:tbl>
          </a:graphicData>
        </a:graphic>
      </p:graphicFrame>
      <p:sp>
        <p:nvSpPr>
          <p:cNvPr id="12" name="Rectangle 20">
            <a:extLst>
              <a:ext uri="{FF2B5EF4-FFF2-40B4-BE49-F238E27FC236}">
                <a16:creationId xmlns:a16="http://schemas.microsoft.com/office/drawing/2014/main" id="{EDEB2114-122B-4D6B-A9FA-3F2527094490}"/>
              </a:ext>
            </a:extLst>
          </p:cNvPr>
          <p:cNvSpPr txBox="1">
            <a:spLocks/>
          </p:cNvSpPr>
          <p:nvPr/>
        </p:nvSpPr>
        <p:spPr>
          <a:xfrm>
            <a:off x="0" y="529758"/>
            <a:ext cx="9128016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52400" tIns="152400" rIns="152400" bIns="152400" numCol="1" spcCol="1270" rtlCol="0" anchor="ctr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78000">
              <a:lnSpc>
                <a:spcPct val="90000"/>
              </a:lnSpc>
              <a:spcAft>
                <a:spcPct val="35000"/>
              </a:spcAft>
            </a:pPr>
            <a:r>
              <a:rPr lang="th-TH" sz="3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4.1 แนวทางดำเนินการสำหรับ ปีการศึกษา 2563 </a:t>
            </a:r>
            <a:endParaRPr lang="th-TH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ตัวแทนเนื้อหา 2">
            <a:extLst>
              <a:ext uri="{FF2B5EF4-FFF2-40B4-BE49-F238E27FC236}">
                <a16:creationId xmlns:a16="http://schemas.microsoft.com/office/drawing/2014/main" id="{94FCD1F4-363A-4624-B8A4-CCB0B4B2468D}"/>
              </a:ext>
            </a:extLst>
          </p:cNvPr>
          <p:cNvSpPr txBox="1">
            <a:spLocks/>
          </p:cNvSpPr>
          <p:nvPr/>
        </p:nvSpPr>
        <p:spPr>
          <a:xfrm>
            <a:off x="284059" y="1275606"/>
            <a:ext cx="5656093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รายการข้อมูลที่ใช้ในการคำนวณต้นทุน</a:t>
            </a: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BFC0E8A0-063E-49A0-90B5-4DEBB4E268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3"/>
          <a:stretch/>
        </p:blipFill>
        <p:spPr>
          <a:xfrm>
            <a:off x="380" y="4876013"/>
            <a:ext cx="9143244" cy="264995"/>
          </a:xfrm>
          <a:prstGeom prst="rect">
            <a:avLst/>
          </a:prstGeo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C77FEE2-AC74-4A2F-BF2D-F643582B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5512" y="4876013"/>
            <a:ext cx="512504" cy="273844"/>
          </a:xfrm>
        </p:spPr>
        <p:txBody>
          <a:bodyPr/>
          <a:lstStyle/>
          <a:p>
            <a:fld id="{B4EF4F18-848D-4092-82DE-8EBE66246E7E}" type="slidenum">
              <a:rPr lang="en-US" smtClean="0">
                <a:solidFill>
                  <a:schemeClr val="bg1"/>
                </a:solidFill>
              </a:rPr>
              <a:pPr/>
              <a:t>34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81933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ตาราง 8">
            <a:extLst>
              <a:ext uri="{FF2B5EF4-FFF2-40B4-BE49-F238E27FC236}">
                <a16:creationId xmlns:a16="http://schemas.microsoft.com/office/drawing/2014/main" id="{9142395D-7435-4B04-972B-CCC1A731C7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280929"/>
              </p:ext>
            </p:extLst>
          </p:nvPr>
        </p:nvGraphicFramePr>
        <p:xfrm>
          <a:off x="285036" y="793575"/>
          <a:ext cx="8712968" cy="4283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3840693284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3679696607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3651046485"/>
                    </a:ext>
                  </a:extLst>
                </a:gridCol>
              </a:tblGrid>
              <a:tr h="311063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ต้นทุนทางตรง</a:t>
                      </a:r>
                      <a:endParaRPr lang="th-T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เกณฑ์การปันส่วน ปีการศึกษา 2562 (เดิม)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เกณฑ์การปันส่วน ปีการศึกษา 2563 (ใหม่)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594124"/>
                  </a:ext>
                </a:extLst>
              </a:tr>
              <a:tr h="672832">
                <a:tc>
                  <a:txBody>
                    <a:bodyPr/>
                    <a:lstStyle/>
                    <a:p>
                      <a:pPr marL="0" algn="thaiDist" defTabSz="342900" rtl="0" eaLnBrk="1" latinLnBrk="0" hangingPunct="1">
                        <a:lnSpc>
                          <a:spcPct val="115000"/>
                        </a:lnSpc>
                      </a:pPr>
                      <a:r>
                        <a:rPr lang="th-TH" sz="15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H SarabunPSK" panose="020B0500040200020003" pitchFamily="34" charset="-34"/>
                        </a:rPr>
                        <a:t>1) ค่าใช้จ่ายบุคลากร (เงินเดือน</a:t>
                      </a:r>
                      <a:br>
                        <a:rPr lang="th-TH" sz="15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5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H SarabunPSK" panose="020B0500040200020003" pitchFamily="34" charset="-34"/>
                        </a:rPr>
                        <a:t>+เงินประจำตำแหน่ง)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</a:pPr>
                      <a:r>
                        <a:rPr lang="th-TH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ใช้ข้อมูลเงินเดือนและเงินประจำตำแหน่งของอาจารย์        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</a:pPr>
                      <a:r>
                        <a:rPr lang="th-TH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และบุคลากรสายสนับสนุนของคณะ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</a:pPr>
                      <a:r>
                        <a:rPr lang="th-TH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ใช้ข้อมูลเงินเดือนและเงินประจำตำแหน่งของอาจารย์  </a:t>
                      </a:r>
                      <a:r>
                        <a:rPr lang="th-TH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และบุคลากรสายสนับสนุนของคณะ ร้อยละ 70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578765"/>
                  </a:ext>
                </a:extLst>
              </a:tr>
              <a:tr h="344251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</a:pPr>
                      <a:r>
                        <a:rPr lang="th-TH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2) งบพัฒนาบุคลากร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</a:pPr>
                      <a:r>
                        <a:rPr lang="th-TH" sz="15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ปันส่วนจากคณะให้หลักสูตรตามสัดส่วนจำนวนบุคลากร</a:t>
                      </a:r>
                      <a:endParaRPr lang="en-US" sz="1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9525" marB="0"/>
                </a:tc>
                <a:tc rowSpan="3">
                  <a:txBody>
                    <a:bodyPr/>
                    <a:lstStyle/>
                    <a:p>
                      <a:r>
                        <a:rPr lang="th-TH" sz="15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งบประมาณแผ่นดิน</a:t>
                      </a:r>
                    </a:p>
                    <a:p>
                      <a:r>
                        <a:rPr lang="th-TH" sz="15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	</a:t>
                      </a:r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จัดลงผลิตบัณฑิต ร้อยละ 80</a:t>
                      </a:r>
                    </a:p>
                    <a:p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	- จัดลงผลผลิตอื่น ๆ ร้อยละ 20</a:t>
                      </a:r>
                    </a:p>
                    <a:p>
                      <a:r>
                        <a:rPr lang="th-TH" sz="15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งบประมาณเงินรายได้</a:t>
                      </a:r>
                    </a:p>
                    <a:p>
                      <a:r>
                        <a:rPr lang="th-TH" sz="15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	</a:t>
                      </a:r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จัดลงผลิตบัณฑิต ร้อยละ 80</a:t>
                      </a:r>
                    </a:p>
                    <a:p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	- จัดลงผลผลิตอื่น ๆ ร้อยละ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099721"/>
                  </a:ext>
                </a:extLst>
              </a:tr>
              <a:tr h="344251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</a:pPr>
                      <a:r>
                        <a:rPr lang="th-TH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3) งบพัฒนานักศึกษา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</a:pPr>
                      <a:r>
                        <a:rPr lang="th-TH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ปันส่วนจากคณะให้หลักสูตรตามสัดส่วนจำนวนนักศึกษา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9525" marB="0"/>
                </a:tc>
                <a:tc v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223031"/>
                  </a:ext>
                </a:extLst>
              </a:tr>
              <a:tr h="344251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</a:pPr>
                      <a:r>
                        <a:rPr lang="th-TH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4) งบดำเนินงานของคณะ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</a:pPr>
                      <a:r>
                        <a:rPr lang="th-TH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ปันส่วนจากคณะให้หลักสูตรตามสัดส่วนจำนวนนักศึกษา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9525" marB="0"/>
                </a:tc>
                <a:tc v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972163"/>
                  </a:ext>
                </a:extLst>
              </a:tr>
              <a:tr h="344251">
                <a:tc>
                  <a:txBody>
                    <a:bodyPr/>
                    <a:lstStyle/>
                    <a:p>
                      <a:pPr marL="0" algn="ctr" defTabSz="342900" rtl="0" eaLnBrk="1" latinLnBrk="0" hangingPunct="1"/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H SarabunPSK" panose="020B0500040200020003" pitchFamily="34" charset="-34"/>
                        </a:rPr>
                        <a:t>ต้นทุนทางอ้อม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เกณฑ์การปันส่วน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ปีการศึกษา 2562 </a:t>
                      </a: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(เดิม)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เกณฑ์การปันส่วน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ปีการศึกษา 2563 </a:t>
                      </a: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(ใหม่)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39663"/>
                  </a:ext>
                </a:extLst>
              </a:tr>
              <a:tr h="300644">
                <a:tc>
                  <a:txBody>
                    <a:bodyPr/>
                    <a:lstStyle/>
                    <a:p>
                      <a:pPr marL="0" algn="thaiDist" defTabSz="342900" rtl="0" eaLnBrk="1" latinLnBrk="0" hangingPunct="1">
                        <a:lnSpc>
                          <a:spcPct val="115000"/>
                        </a:lnSpc>
                      </a:pPr>
                      <a:r>
                        <a:rPr lang="th-TH" sz="15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H SarabunPSK" panose="020B0500040200020003" pitchFamily="34" charset="-34"/>
                        </a:rPr>
                        <a:t>1) ค่าใช้จ่ายบุคลากร/</a:t>
                      </a:r>
                      <a:br>
                        <a:rPr lang="th-TH" sz="15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งบดำเนินงานของหน่วยงานสนับสนุน</a:t>
                      </a:r>
                      <a:endParaRPr lang="th-TH" sz="15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ปันส่วนจากหน่วยงานให้คณะและหลักสูตรตามสัดส่วนจำนวนนักศึกษา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th-TH" sz="15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งบประมาณแผ่นดิน</a:t>
                      </a:r>
                    </a:p>
                    <a:p>
                      <a:r>
                        <a:rPr lang="th-TH" sz="15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	</a:t>
                      </a:r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จัดลงผลิตบัณฑิต ร้อยละ 80</a:t>
                      </a:r>
                    </a:p>
                    <a:p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	- จัดลงผลผลิตอื่น ๆ ร้อยละ 20</a:t>
                      </a:r>
                    </a:p>
                    <a:p>
                      <a:r>
                        <a:rPr lang="th-TH" sz="15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งบประมาณเงินรายได้</a:t>
                      </a:r>
                    </a:p>
                    <a:p>
                      <a:r>
                        <a:rPr lang="th-TH" sz="15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	</a:t>
                      </a:r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จัดลงผลิตบัณฑิต ร้อยละ 80</a:t>
                      </a:r>
                    </a:p>
                    <a:p>
                      <a:r>
                        <a:rPr lang="th-TH" sz="15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	- จัดลงผลผลิตอื่น ๆ ร้อยละ 20</a:t>
                      </a:r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943206"/>
                  </a:ext>
                </a:extLst>
              </a:tr>
              <a:tr h="344251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</a:pPr>
                      <a:r>
                        <a:rPr lang="th-TH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2) ค่าเสื่อมราคา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ปันส่วนจากคณะให้หลักสูตรตามสัดส่วนจำนวนนักศึกษา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412617"/>
                  </a:ext>
                </a:extLst>
              </a:tr>
              <a:tr h="344251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</a:pPr>
                      <a:r>
                        <a:rPr lang="th-TH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3) ค่าสาธารณูปโภค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</a:pPr>
                      <a:r>
                        <a:rPr lang="th-TH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- ปันส่วนจากมหาวิทยาลัยให้คณะตามสัดส่วนพื้นที่อาคาร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</a:pPr>
                      <a:r>
                        <a:rPr lang="th-TH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- ปันส่วนจากคณะให้หลักสูตรตามสัดส่วนจำนวนนักศึกษา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9525" marB="0"/>
                </a:tc>
                <a:tc v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738689"/>
                  </a:ext>
                </a:extLst>
              </a:tr>
            </a:tbl>
          </a:graphicData>
        </a:graphic>
      </p:graphicFrame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459C8AB2-008A-4D74-84EE-63881036C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440" y="4876013"/>
            <a:ext cx="512504" cy="273844"/>
          </a:xfrm>
        </p:spPr>
        <p:txBody>
          <a:bodyPr/>
          <a:lstStyle/>
          <a:p>
            <a:fld id="{B4EF4F18-848D-4092-82DE-8EBE66246E7E}" type="slidenum">
              <a:rPr lang="en-US" smtClean="0">
                <a:solidFill>
                  <a:schemeClr val="bg1"/>
                </a:solidFill>
              </a:rPr>
              <a:pPr/>
              <a:t>35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90F29BEC-DFC4-4659-84ED-D04FB43DBF2E}"/>
              </a:ext>
            </a:extLst>
          </p:cNvPr>
          <p:cNvSpPr txBox="1">
            <a:spLocks/>
          </p:cNvSpPr>
          <p:nvPr/>
        </p:nvSpPr>
        <p:spPr>
          <a:xfrm>
            <a:off x="-4483" y="0"/>
            <a:ext cx="9128016" cy="5367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52400" tIns="152400" rIns="152400" bIns="152400" numCol="1" spcCol="1270" rtlCol="0" anchor="ctr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78000">
              <a:lnSpc>
                <a:spcPct val="90000"/>
              </a:lnSpc>
              <a:spcAft>
                <a:spcPct val="35000"/>
              </a:spcAft>
            </a:pPr>
            <a:r>
              <a:rPr lang="th-TH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4.1 แนวทางดำเนินการสำหรับ ปีการศึกษา 2563 (ต่อ)</a:t>
            </a:r>
          </a:p>
        </p:txBody>
      </p:sp>
      <p:sp>
        <p:nvSpPr>
          <p:cNvPr id="7" name="ตัวแทนเนื้อหา 2">
            <a:extLst>
              <a:ext uri="{FF2B5EF4-FFF2-40B4-BE49-F238E27FC236}">
                <a16:creationId xmlns:a16="http://schemas.microsoft.com/office/drawing/2014/main" id="{ECFCD3FA-2C3C-47F4-80F0-4A578AA05B37}"/>
              </a:ext>
            </a:extLst>
          </p:cNvPr>
          <p:cNvSpPr txBox="1">
            <a:spLocks/>
          </p:cNvSpPr>
          <p:nvPr/>
        </p:nvSpPr>
        <p:spPr>
          <a:xfrm>
            <a:off x="179512" y="483518"/>
            <a:ext cx="5656093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ปรับปรุงเกณฑ์การปันส่วนค่าใช้จ่าย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2649130456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3C1C3BC-7474-42A5-BEF8-40454471B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57811"/>
            <a:ext cx="8712968" cy="174332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งบประมาณแผ่นดิน</a:t>
            </a:r>
          </a:p>
          <a:p>
            <a:pPr marL="0" indent="0">
              <a:buNone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มีเกณฑ์ในการปันส่วนดังนี้  การจัดการศึกษา ร้อยละ 80</a:t>
            </a:r>
          </a:p>
          <a:p>
            <a:pPr marL="0" indent="0">
              <a:buNone/>
            </a:pP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สูตรการคำนวณ </a:t>
            </a:r>
            <a:b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             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รายจ่ายที่ปันส่วนให้กับการจัดการศึกษา 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รายจ่ายทั้งสิ้น 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x 80</a:t>
            </a:r>
          </a:p>
          <a:p>
            <a:pPr marL="0" indent="0">
              <a:buNone/>
            </a:pP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					 		                 100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" name="ตัวเชื่อมต่อตรง 6">
            <a:extLst>
              <a:ext uri="{FF2B5EF4-FFF2-40B4-BE49-F238E27FC236}">
                <a16:creationId xmlns:a16="http://schemas.microsoft.com/office/drawing/2014/main" id="{438E7584-2C87-440F-A524-212176130306}"/>
              </a:ext>
            </a:extLst>
          </p:cNvPr>
          <p:cNvCxnSpPr>
            <a:cxnSpLocks/>
          </p:cNvCxnSpPr>
          <p:nvPr/>
        </p:nvCxnSpPr>
        <p:spPr>
          <a:xfrm>
            <a:off x="3995936" y="2427734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ตัวแทนเนื้อหา 2">
            <a:extLst>
              <a:ext uri="{FF2B5EF4-FFF2-40B4-BE49-F238E27FC236}">
                <a16:creationId xmlns:a16="http://schemas.microsoft.com/office/drawing/2014/main" id="{C81B0257-F429-463B-9371-5328A680A787}"/>
              </a:ext>
            </a:extLst>
          </p:cNvPr>
          <p:cNvSpPr txBox="1">
            <a:spLocks/>
          </p:cNvSpPr>
          <p:nvPr/>
        </p:nvSpPr>
        <p:spPr>
          <a:xfrm>
            <a:off x="107504" y="627534"/>
            <a:ext cx="5656093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ตัวอย่างการคำนวณ</a:t>
            </a: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6A4554EC-8E35-47CE-9FC0-79A644DA2E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3"/>
          <a:stretch/>
        </p:blipFill>
        <p:spPr>
          <a:xfrm>
            <a:off x="380" y="4876013"/>
            <a:ext cx="9143244" cy="264995"/>
          </a:xfrm>
          <a:prstGeom prst="rect">
            <a:avLst/>
          </a:prstGeo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B535BD0-630F-464A-BD01-E9FD1E51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7712" y="4876013"/>
            <a:ext cx="512504" cy="273844"/>
          </a:xfrm>
        </p:spPr>
        <p:txBody>
          <a:bodyPr/>
          <a:lstStyle/>
          <a:p>
            <a:fld id="{B4EF4F18-848D-4092-82DE-8EBE66246E7E}" type="slidenum">
              <a:rPr lang="en-US" smtClean="0">
                <a:solidFill>
                  <a:schemeClr val="bg1"/>
                </a:solidFill>
              </a:rPr>
              <a:pPr/>
              <a:t>36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1AD5A6F9-1EA1-4254-9A63-EC9A67138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9" y="0"/>
            <a:ext cx="9128016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4.1 แนวทางดำเนินการสำหรับ ปีการศึกษา 2563 (ต่อ)</a:t>
            </a:r>
          </a:p>
        </p:txBody>
      </p:sp>
      <p:sp>
        <p:nvSpPr>
          <p:cNvPr id="10" name="ตัวแทนเนื้อหา 2">
            <a:extLst>
              <a:ext uri="{FF2B5EF4-FFF2-40B4-BE49-F238E27FC236}">
                <a16:creationId xmlns:a16="http://schemas.microsoft.com/office/drawing/2014/main" id="{F2EC40CB-418C-426E-AC23-201E17143F9E}"/>
              </a:ext>
            </a:extLst>
          </p:cNvPr>
          <p:cNvSpPr txBox="1">
            <a:spLocks/>
          </p:cNvSpPr>
          <p:nvPr/>
        </p:nvSpPr>
        <p:spPr>
          <a:xfrm>
            <a:off x="179512" y="3018510"/>
            <a:ext cx="8712968" cy="17433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th-TH" sz="1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ปีงบประมาณ พ.ศ. 2563 หน่วยงานสายสนับสนุนที่เกี่ยวกับการจัดการศึกษา มีรายจ่ายในหมวดค่าตอบแทน ทั้งสิ้น 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8,753,400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บาท </a:t>
            </a:r>
          </a:p>
          <a:p>
            <a:pPr marL="0" indent="0">
              <a:buFont typeface="Wingdings 3" charset="2"/>
              <a:buNone/>
            </a:pP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สูตรการคำนวณ </a:t>
            </a:r>
            <a:b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รายจ่ายที่ปันส่วนให้กับการจัดการศึกษา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    8,753,400 x 80</a:t>
            </a:r>
          </a:p>
          <a:p>
            <a:pPr marL="0" indent="0">
              <a:buFont typeface="Wingdings 3" charset="2"/>
              <a:buNone/>
            </a:pP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					 		        100</a:t>
            </a:r>
          </a:p>
          <a:p>
            <a:pPr marL="0" indent="0">
              <a:buFont typeface="Wingdings 3" charset="2"/>
              <a:buNone/>
            </a:pP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					      =    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7,002,720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Wingdings 3" charset="2"/>
              <a:buNone/>
            </a:pP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1" name="ตัวเชื่อมต่อตรง 10">
            <a:extLst>
              <a:ext uri="{FF2B5EF4-FFF2-40B4-BE49-F238E27FC236}">
                <a16:creationId xmlns:a16="http://schemas.microsoft.com/office/drawing/2014/main" id="{C635C96E-9BFD-458E-A4F0-D4B200B067F8}"/>
              </a:ext>
            </a:extLst>
          </p:cNvPr>
          <p:cNvCxnSpPr>
            <a:cxnSpLocks/>
          </p:cNvCxnSpPr>
          <p:nvPr/>
        </p:nvCxnSpPr>
        <p:spPr>
          <a:xfrm>
            <a:off x="3563888" y="393990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431198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เนื้อหา 2">
            <a:extLst>
              <a:ext uri="{FF2B5EF4-FFF2-40B4-BE49-F238E27FC236}">
                <a16:creationId xmlns:a16="http://schemas.microsoft.com/office/drawing/2014/main" id="{07FD915E-11C2-4CFA-8CDB-4F54E862B216}"/>
              </a:ext>
            </a:extLst>
          </p:cNvPr>
          <p:cNvSpPr txBox="1">
            <a:spLocks/>
          </p:cNvSpPr>
          <p:nvPr/>
        </p:nvSpPr>
        <p:spPr>
          <a:xfrm>
            <a:off x="323528" y="1275606"/>
            <a:ext cx="8280920" cy="16941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รายจ่ายที่ปันส่วนให้กับการจัดการศึกษา มาปันส่วนเป็นต้นทุนทางอ้อมให้กับ</a:t>
            </a:r>
            <a:r>
              <a:rPr lang="th-TH" sz="1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แต่ละคณะ 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โดยใช้จำนวนนักศึกษาเต็มเวลาเทียบเท่า (</a:t>
            </a:r>
            <a:r>
              <a: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FTES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เป็นเกณฑ์ในการวิเคราะห์</a:t>
            </a:r>
          </a:p>
          <a:p>
            <a:pPr marL="0" indent="0">
              <a:buFont typeface="Wingdings 3" charset="2"/>
              <a:buNone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สูตรการคำนวณ </a:t>
            </a:r>
            <a:b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รายจ่ายที่ปันส่วนให้กับแต่ละคณะ </a:t>
            </a:r>
            <a:r>
              <a: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รายจ่ายที่ปันส่วนให้กับการจัดการศึกษา </a:t>
            </a:r>
            <a:r>
              <a: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 FTES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ของแต่ละคณะ</a:t>
            </a:r>
            <a:endParaRPr lang="en-US" sz="1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Wingdings 3" charset="2"/>
              <a:buNone/>
            </a:pPr>
            <a:r>
              <a: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			 		 FTES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ของทุกคณะรวมกัน</a:t>
            </a:r>
          </a:p>
        </p:txBody>
      </p:sp>
      <p:cxnSp>
        <p:nvCxnSpPr>
          <p:cNvPr id="6" name="ตัวเชื่อมต่อตรง 5">
            <a:extLst>
              <a:ext uri="{FF2B5EF4-FFF2-40B4-BE49-F238E27FC236}">
                <a16:creationId xmlns:a16="http://schemas.microsoft.com/office/drawing/2014/main" id="{5658048E-EA4B-4B81-9991-02C993DD42D8}"/>
              </a:ext>
            </a:extLst>
          </p:cNvPr>
          <p:cNvCxnSpPr>
            <a:cxnSpLocks/>
          </p:cNvCxnSpPr>
          <p:nvPr/>
        </p:nvCxnSpPr>
        <p:spPr>
          <a:xfrm>
            <a:off x="3203848" y="2571750"/>
            <a:ext cx="36394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5866A8AA-22B8-407D-A98B-483F450B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4200" y="4803998"/>
            <a:ext cx="512504" cy="273844"/>
          </a:xfrm>
        </p:spPr>
        <p:txBody>
          <a:bodyPr/>
          <a:lstStyle/>
          <a:p>
            <a:fld id="{B4EF4F18-848D-4092-82DE-8EBE66246E7E}" type="slidenum">
              <a:rPr lang="en-US" smtClean="0">
                <a:solidFill>
                  <a:schemeClr val="bg1"/>
                </a:solidFill>
              </a:rPr>
              <a:pPr/>
              <a:t>37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133CEE91-9036-4650-92EE-65E3D5691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23"/>
            <a:ext cx="9128016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4.1 แนวทางดำเนินการสำหรับ ปีการศึกษา 2563 (ต่อ)</a:t>
            </a:r>
          </a:p>
        </p:txBody>
      </p:sp>
      <p:sp>
        <p:nvSpPr>
          <p:cNvPr id="12" name="ตัวแทนเนื้อหา 2">
            <a:extLst>
              <a:ext uri="{FF2B5EF4-FFF2-40B4-BE49-F238E27FC236}">
                <a16:creationId xmlns:a16="http://schemas.microsoft.com/office/drawing/2014/main" id="{34827D6C-4668-4E84-AA51-1DD605604B87}"/>
              </a:ext>
            </a:extLst>
          </p:cNvPr>
          <p:cNvSpPr txBox="1">
            <a:spLocks/>
          </p:cNvSpPr>
          <p:nvPr/>
        </p:nvSpPr>
        <p:spPr>
          <a:xfrm>
            <a:off x="107504" y="627534"/>
            <a:ext cx="5656093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ตัวอย่างการคำนวณ</a:t>
            </a:r>
          </a:p>
        </p:txBody>
      </p:sp>
      <p:sp>
        <p:nvSpPr>
          <p:cNvPr id="13" name="ตัวแทนเนื้อหา 2">
            <a:extLst>
              <a:ext uri="{FF2B5EF4-FFF2-40B4-BE49-F238E27FC236}">
                <a16:creationId xmlns:a16="http://schemas.microsoft.com/office/drawing/2014/main" id="{4E5EE8C0-BDD2-4465-AD86-911C3E2A93DD}"/>
              </a:ext>
            </a:extLst>
          </p:cNvPr>
          <p:cNvSpPr txBox="1">
            <a:spLocks/>
          </p:cNvSpPr>
          <p:nvPr/>
        </p:nvSpPr>
        <p:spPr>
          <a:xfrm>
            <a:off x="323528" y="3219822"/>
            <a:ext cx="8280920" cy="16941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ปีงบประมาณ พ.ศ. 2563 มหาวิทยาลัยมี </a:t>
            </a:r>
            <a:r>
              <a: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FTES 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ทั้งสิ้น 12,326.10 คณะครุศาสตร์ มี</a:t>
            </a:r>
            <a:r>
              <a: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FTES 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ทั้งคณะ 3,446.85</a:t>
            </a:r>
          </a:p>
          <a:p>
            <a:pPr marL="0" indent="0">
              <a:buFont typeface="Wingdings 3" charset="2"/>
              <a:buNone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สูตรการคำนวณ </a:t>
            </a:r>
            <a:b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รายจ่ายที่ปันส่วนให้กับแต่ละคณะ </a:t>
            </a:r>
            <a:r>
              <a: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7,002,720 </a:t>
            </a:r>
            <a:r>
              <a: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 3,446.85</a:t>
            </a:r>
          </a:p>
          <a:p>
            <a:pPr marL="0" indent="0">
              <a:buFont typeface="Wingdings 3" charset="2"/>
              <a:buNone/>
            </a:pPr>
            <a:r>
              <a: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			 	12,326.10</a:t>
            </a:r>
          </a:p>
          <a:p>
            <a:pPr marL="0" indent="0">
              <a:buFont typeface="Wingdings 3" charset="2"/>
              <a:buNone/>
            </a:pPr>
            <a:r>
              <a: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		= 1,958,228.92 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</p:txBody>
      </p:sp>
      <p:cxnSp>
        <p:nvCxnSpPr>
          <p:cNvPr id="14" name="ตัวเชื่อมต่อตรง 13">
            <a:extLst>
              <a:ext uri="{FF2B5EF4-FFF2-40B4-BE49-F238E27FC236}">
                <a16:creationId xmlns:a16="http://schemas.microsoft.com/office/drawing/2014/main" id="{01BED99C-8F77-4B77-A25E-4A867F7AA376}"/>
              </a:ext>
            </a:extLst>
          </p:cNvPr>
          <p:cNvCxnSpPr>
            <a:cxnSpLocks/>
          </p:cNvCxnSpPr>
          <p:nvPr/>
        </p:nvCxnSpPr>
        <p:spPr>
          <a:xfrm>
            <a:off x="3059832" y="4227934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576476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DB83E71-A9DB-457B-849A-701B622C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4F18-848D-4092-82DE-8EBE66246E7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ตัวแทนเนื้อหา 2">
            <a:extLst>
              <a:ext uri="{FF2B5EF4-FFF2-40B4-BE49-F238E27FC236}">
                <a16:creationId xmlns:a16="http://schemas.microsoft.com/office/drawing/2014/main" id="{89051827-F99E-433E-8337-30B0D14E01D6}"/>
              </a:ext>
            </a:extLst>
          </p:cNvPr>
          <p:cNvSpPr txBox="1">
            <a:spLocks/>
          </p:cNvSpPr>
          <p:nvPr/>
        </p:nvSpPr>
        <p:spPr>
          <a:xfrm>
            <a:off x="251520" y="1131590"/>
            <a:ext cx="8280920" cy="1743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รายจ่ายที่ปันส่วนให้แต่ละคณะ มาปันส่วนเป็นต้นทุนทางอ้อมให้กับ</a:t>
            </a:r>
            <a:r>
              <a:rPr lang="th-TH" sz="1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แต่ละสาขา 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โดยใช้จำนวนนักศึกษาเต็มเวลาเทียบเท่า (</a:t>
            </a:r>
            <a:r>
              <a: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FTES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เป็นเกณฑ์ในการวิเคราะห์</a:t>
            </a:r>
          </a:p>
          <a:p>
            <a:pPr marL="0" indent="0">
              <a:buFont typeface="Wingdings 3" charset="2"/>
              <a:buNone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สูตรการคำนวณ </a:t>
            </a:r>
            <a:b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รายจ่ายที่ปันส่วนให้กับแต่ละสาขา </a:t>
            </a:r>
            <a:r>
              <a: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รายจ่ายที่ปันส่วนให้กับคณะ </a:t>
            </a:r>
            <a:r>
              <a: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 FTES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ของแต่ละสาขา</a:t>
            </a:r>
            <a:endParaRPr lang="en-US" sz="1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Wingdings 3" charset="2"/>
              <a:buNone/>
            </a:pPr>
            <a:r>
              <a: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			 		 FTES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รวมของคณะ</a:t>
            </a:r>
          </a:p>
        </p:txBody>
      </p:sp>
      <p:cxnSp>
        <p:nvCxnSpPr>
          <p:cNvPr id="6" name="ตัวเชื่อมต่อตรง 5">
            <a:extLst>
              <a:ext uri="{FF2B5EF4-FFF2-40B4-BE49-F238E27FC236}">
                <a16:creationId xmlns:a16="http://schemas.microsoft.com/office/drawing/2014/main" id="{AC8DF697-262F-4F3A-A827-B76E72023B90}"/>
              </a:ext>
            </a:extLst>
          </p:cNvPr>
          <p:cNvCxnSpPr>
            <a:cxnSpLocks/>
          </p:cNvCxnSpPr>
          <p:nvPr/>
        </p:nvCxnSpPr>
        <p:spPr>
          <a:xfrm>
            <a:off x="2935550" y="2427734"/>
            <a:ext cx="36394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0">
            <a:extLst>
              <a:ext uri="{FF2B5EF4-FFF2-40B4-BE49-F238E27FC236}">
                <a16:creationId xmlns:a16="http://schemas.microsoft.com/office/drawing/2014/main" id="{61A3E503-C261-4331-B709-472E587C1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23"/>
            <a:ext cx="9128016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4.1 แนวทางดำเนินการสำหรับ ปีการศึกษา 2563 (ต่อ)</a:t>
            </a:r>
          </a:p>
        </p:txBody>
      </p:sp>
      <p:sp>
        <p:nvSpPr>
          <p:cNvPr id="8" name="ตัวแทนเนื้อหา 2">
            <a:extLst>
              <a:ext uri="{FF2B5EF4-FFF2-40B4-BE49-F238E27FC236}">
                <a16:creationId xmlns:a16="http://schemas.microsoft.com/office/drawing/2014/main" id="{1428F37C-2702-482B-9C77-D8D710EC4906}"/>
              </a:ext>
            </a:extLst>
          </p:cNvPr>
          <p:cNvSpPr txBox="1">
            <a:spLocks/>
          </p:cNvSpPr>
          <p:nvPr/>
        </p:nvSpPr>
        <p:spPr>
          <a:xfrm>
            <a:off x="107504" y="627534"/>
            <a:ext cx="5656093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ตัวอย่างการคำนวณ</a:t>
            </a:r>
          </a:p>
        </p:txBody>
      </p:sp>
      <p:sp>
        <p:nvSpPr>
          <p:cNvPr id="9" name="ตัวแทนเนื้อหา 2">
            <a:extLst>
              <a:ext uri="{FF2B5EF4-FFF2-40B4-BE49-F238E27FC236}">
                <a16:creationId xmlns:a16="http://schemas.microsoft.com/office/drawing/2014/main" id="{C9A940DF-65FB-43B2-8E8E-CEBE13AC3603}"/>
              </a:ext>
            </a:extLst>
          </p:cNvPr>
          <p:cNvSpPr txBox="1">
            <a:spLocks/>
          </p:cNvSpPr>
          <p:nvPr/>
        </p:nvSpPr>
        <p:spPr>
          <a:xfrm>
            <a:off x="251520" y="2946919"/>
            <a:ext cx="8280920" cy="17433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พ.ศ. 2563 สาขาการศึกษาปฐมวัย มี</a:t>
            </a:r>
            <a:r>
              <a: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FTES 228.44 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คณะครุศาสตร์ มี</a:t>
            </a:r>
            <a:r>
              <a: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FTES 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ทั้งคณะ 3,446.85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Wingdings 3" charset="2"/>
              <a:buNone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สูตรการคำนวณ </a:t>
            </a:r>
            <a:b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รายจ่ายที่ปันส่วนให้กับแต่ละสาขา </a:t>
            </a:r>
            <a:r>
              <a: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1,958,228.92</a:t>
            </a:r>
            <a:r>
              <a: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x 228.44</a:t>
            </a:r>
          </a:p>
          <a:p>
            <a:pPr marL="0" indent="0">
              <a:buFont typeface="Wingdings 3" charset="2"/>
              <a:buNone/>
            </a:pPr>
            <a:r>
              <a: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			 	3,446.85</a:t>
            </a:r>
          </a:p>
          <a:p>
            <a:pPr marL="0" indent="0">
              <a:buFont typeface="Wingdings 3" charset="2"/>
              <a:buNone/>
            </a:pPr>
            <a:r>
              <a: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		  =  259,563.26</a:t>
            </a:r>
            <a:endParaRPr lang="th-TH" sz="1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0" name="ตัวเชื่อมต่อตรง 9">
            <a:extLst>
              <a:ext uri="{FF2B5EF4-FFF2-40B4-BE49-F238E27FC236}">
                <a16:creationId xmlns:a16="http://schemas.microsoft.com/office/drawing/2014/main" id="{1978CFB3-0733-45D7-974F-173775F8786C}"/>
              </a:ext>
            </a:extLst>
          </p:cNvPr>
          <p:cNvCxnSpPr>
            <a:cxnSpLocks/>
          </p:cNvCxnSpPr>
          <p:nvPr/>
        </p:nvCxnSpPr>
        <p:spPr>
          <a:xfrm>
            <a:off x="2935550" y="3867894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309700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6767842D-0F91-452A-A5C4-C2A94C48EF42}"/>
              </a:ext>
            </a:extLst>
          </p:cNvPr>
          <p:cNvSpPr txBox="1">
            <a:spLocks/>
          </p:cNvSpPr>
          <p:nvPr/>
        </p:nvSpPr>
        <p:spPr>
          <a:xfrm>
            <a:off x="353569" y="1385617"/>
            <a:ext cx="8280920" cy="16592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ผลผลิตการวิจัยเพื่อสร้างองค์ความรู้ การบริการวิชาการ การทำนุบำรุงศิลปะและวัฒนธรรม ร้อยละ 20</a:t>
            </a:r>
          </a:p>
          <a:p>
            <a:pPr marL="0" indent="0">
              <a:buFont typeface="Wingdings 3" charset="2"/>
              <a:buNone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สูตรการคำนวณ </a:t>
            </a:r>
            <a:b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รายจ่ายที่ปันส่วนให้กับผลผลิตอื่นๆ </a:t>
            </a:r>
            <a:r>
              <a: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งบประมาณทั้งสิ้น - รายจ่ายที่ปันส่วนให้กับการจัดการศึกษา </a:t>
            </a:r>
            <a:endParaRPr lang="en-US" sz="1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Wingdings 3" charset="2"/>
              <a:buNone/>
            </a:pPr>
            <a:r>
              <a: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		= 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8,753,400 – 7,002,720</a:t>
            </a:r>
          </a:p>
          <a:p>
            <a:pPr marL="0" indent="0">
              <a:buFont typeface="Wingdings 3" charset="2"/>
              <a:buNone/>
            </a:pP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		</a:t>
            </a:r>
            <a:r>
              <a: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 1,750,680 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362AB3DE-02DB-4AE0-8329-D3002F26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28016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4.1 แนวทางดำเนินการสำหรับ ปีการศึกษา 2563 (ต่อ) </a:t>
            </a:r>
          </a:p>
        </p:txBody>
      </p:sp>
      <p:sp>
        <p:nvSpPr>
          <p:cNvPr id="9" name="ตัวแทนเนื้อหา 2">
            <a:extLst>
              <a:ext uri="{FF2B5EF4-FFF2-40B4-BE49-F238E27FC236}">
                <a16:creationId xmlns:a16="http://schemas.microsoft.com/office/drawing/2014/main" id="{C26D4678-5476-486B-B778-7558E23820DD}"/>
              </a:ext>
            </a:extLst>
          </p:cNvPr>
          <p:cNvSpPr txBox="1">
            <a:spLocks/>
          </p:cNvSpPr>
          <p:nvPr/>
        </p:nvSpPr>
        <p:spPr>
          <a:xfrm>
            <a:off x="159777" y="736155"/>
            <a:ext cx="5656093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ตัวอย่างการคำนวณ</a:t>
            </a: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DDCE2EB1-5D2A-4D15-86AF-DF9A27AA86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3"/>
          <a:stretch/>
        </p:blipFill>
        <p:spPr>
          <a:xfrm>
            <a:off x="380" y="4876013"/>
            <a:ext cx="9143244" cy="264995"/>
          </a:xfrm>
          <a:prstGeom prst="rect">
            <a:avLst/>
          </a:prstGeo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759E240-E91C-4967-A41A-04CBB9D78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5100" y="4876013"/>
            <a:ext cx="512504" cy="273844"/>
          </a:xfrm>
        </p:spPr>
        <p:txBody>
          <a:bodyPr/>
          <a:lstStyle/>
          <a:p>
            <a:fld id="{B4EF4F18-848D-4092-82DE-8EBE66246E7E}" type="slidenum">
              <a:rPr lang="en-US" smtClean="0">
                <a:solidFill>
                  <a:schemeClr val="bg1"/>
                </a:solidFill>
              </a:rPr>
              <a:pPr/>
              <a:t>39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ตัวแทนเนื้อหา 2">
            <a:extLst>
              <a:ext uri="{FF2B5EF4-FFF2-40B4-BE49-F238E27FC236}">
                <a16:creationId xmlns:a16="http://schemas.microsoft.com/office/drawing/2014/main" id="{9E7D1FC1-2011-4C6D-8DC3-FE07B1D07348}"/>
              </a:ext>
            </a:extLst>
          </p:cNvPr>
          <p:cNvSpPr txBox="1">
            <a:spLocks/>
          </p:cNvSpPr>
          <p:nvPr/>
        </p:nvSpPr>
        <p:spPr>
          <a:xfrm>
            <a:off x="353569" y="3191677"/>
            <a:ext cx="8280920" cy="15375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รายจ่ายที่ปันส่วนให้กับผลผลิตอื่น ร้อยละ 20</a:t>
            </a:r>
          </a:p>
          <a:p>
            <a:pPr marL="0" indent="0">
              <a:buFont typeface="Wingdings 3" charset="2"/>
              <a:buNone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สูตรการคำนวณ </a:t>
            </a:r>
            <a:b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รายจ่ายที่ปันส่วนให้กับผลผลิตอื่นๆ </a:t>
            </a:r>
            <a:r>
              <a: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 1,750,680 x 20</a:t>
            </a:r>
          </a:p>
          <a:p>
            <a:pPr marL="0" indent="0">
              <a:buFont typeface="Wingdings 3" charset="2"/>
              <a:buNone/>
            </a:pP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			   100</a:t>
            </a:r>
          </a:p>
          <a:p>
            <a:pPr marL="0" indent="0">
              <a:buFont typeface="Wingdings 3" charset="2"/>
              <a:buNone/>
            </a:pP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		</a:t>
            </a:r>
            <a:r>
              <a: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 350,136 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</p:txBody>
      </p:sp>
      <p:cxnSp>
        <p:nvCxnSpPr>
          <p:cNvPr id="11" name="ตัวเชื่อมต่อตรง 10">
            <a:extLst>
              <a:ext uri="{FF2B5EF4-FFF2-40B4-BE49-F238E27FC236}">
                <a16:creationId xmlns:a16="http://schemas.microsoft.com/office/drawing/2014/main" id="{94C9353F-49EC-420D-915D-32C4C36406FF}"/>
              </a:ext>
            </a:extLst>
          </p:cNvPr>
          <p:cNvCxnSpPr>
            <a:cxnSpLocks/>
          </p:cNvCxnSpPr>
          <p:nvPr/>
        </p:nvCxnSpPr>
        <p:spPr>
          <a:xfrm>
            <a:off x="2987823" y="4011910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23533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รูปภาพ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3"/>
          <a:stretch/>
        </p:blipFill>
        <p:spPr>
          <a:xfrm>
            <a:off x="380" y="4876013"/>
            <a:ext cx="9143244" cy="264995"/>
          </a:xfrm>
          <a:prstGeom prst="rect">
            <a:avLst/>
          </a:prstGeom>
        </p:spPr>
      </p:pic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6902896" y="4876006"/>
            <a:ext cx="2133600" cy="273844"/>
          </a:xfrm>
        </p:spPr>
        <p:txBody>
          <a:bodyPr/>
          <a:lstStyle/>
          <a:p>
            <a:fld id="{B4EF4F18-848D-4092-82DE-8EBE66246E7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2044298"/>
            <a:ext cx="18722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1772816"/>
            <a:ext cx="1800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51520" y="1347614"/>
            <a:ext cx="7488832" cy="4875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3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คู่มือการประเมินคุณภาพการศึกษาภายใน </a:t>
            </a:r>
            <a:r>
              <a:rPr lang="th-TH" sz="30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สกอ</a:t>
            </a:r>
            <a:r>
              <a:rPr lang="th-TH" sz="3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 ปีการศึกษา 2562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3000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ระดับสถาบัน</a:t>
            </a:r>
            <a:r>
              <a:rPr lang="th-TH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thaiDist">
              <a:buFont typeface="Wingdings" pitchFamily="2" charset="2"/>
              <a:buChar char="Ø"/>
            </a:pP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องค์ประกอบที่ 5 การบริหารจัดการ </a:t>
            </a:r>
          </a:p>
          <a:p>
            <a:pPr algn="thaiDist">
              <a:buFont typeface="Wingdings" pitchFamily="2" charset="2"/>
              <a:buChar char="Ø"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ตัวบ่งชี้ที่ 5.2 การบริหารของสถาบันเพื่อการกำกับติดตามผลลัพธ์ตามพันธกิจ กลุ่มสถาบันและเอกลักษณ์ของสถาบัน</a:t>
            </a:r>
          </a:p>
          <a:p>
            <a:pPr algn="thaiDist">
              <a:buFont typeface="Wingdings" pitchFamily="2" charset="2"/>
              <a:buChar char="Ø"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เกณฑ์การประเมินข้อที่ 2 กำหนดให้มหาวิทยาลัยหรือสถาบัน ต้องกำกับติดตามส่งเสริมสนับสนุนให้ทุกคณะดำเนินการวิเคราะห์ข้อมูลทางการเงินที่ประกอบไปด้วยต้นทุนต่อหน่วยในแต่ละหลักสูตร สัดส่วนค่าใช้จ่าย เพื่อพัฒนานักศึกษา อาจารย์ บุคลากร การจัดการเรียนการสอนอย่างต่อเนื่องเพื่อวิเคราะห์ความคุ้มค่าของการบริหารหลักสูตร ประสิทธิภาพ ประสิทธิผลในการผลิตบัณฑิตและโอกาสในการแข่งขัน</a:t>
            </a:r>
          </a:p>
        </p:txBody>
      </p:sp>
      <p:pic>
        <p:nvPicPr>
          <p:cNvPr id="18" name="Picture 6" descr="D:\รูปภาพ\ภาพตกแต่ง\element-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418" y="4233477"/>
            <a:ext cx="629385" cy="6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5">
            <a:extLst>
              <a:ext uri="{FF2B5EF4-FFF2-40B4-BE49-F238E27FC236}">
                <a16:creationId xmlns:a16="http://schemas.microsoft.com/office/drawing/2014/main" id="{FD23CB4A-931C-4081-AAEE-D20BB93752F7}"/>
              </a:ext>
            </a:extLst>
          </p:cNvPr>
          <p:cNvSpPr/>
          <p:nvPr/>
        </p:nvSpPr>
        <p:spPr>
          <a:xfrm>
            <a:off x="7992" y="589228"/>
            <a:ext cx="9160835" cy="57282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1.2 ความเป็นมาของการจัดทำต้นทุนต่อหน่วย (ต่อ)</a:t>
            </a:r>
            <a:endParaRPr lang="th-TH" sz="3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065287C-799F-4988-B3D7-7CE1E24CCCFE}"/>
              </a:ext>
            </a:extLst>
          </p:cNvPr>
          <p:cNvSpPr txBox="1">
            <a:spLocks/>
          </p:cNvSpPr>
          <p:nvPr/>
        </p:nvSpPr>
        <p:spPr bwMode="auto">
          <a:xfrm>
            <a:off x="7992" y="0"/>
            <a:ext cx="9152843" cy="50399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ctr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800" kern="1200">
                <a:solidFill>
                  <a:srgbClr val="B44818"/>
                </a:solidFill>
                <a:latin typeface="+mn-lt"/>
                <a:ea typeface="+mn-ea"/>
                <a:cs typeface="+mn-cs"/>
              </a:defRPr>
            </a:lvl1pPr>
            <a:lvl2pPr marL="871703" indent="-335270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082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515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947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ระเบียบวาระที่ 1 เรื่องที่ประธานแจ้งให้ที่ประชุมทราบ</a:t>
            </a:r>
            <a:endParaRPr lang="en-US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9573345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E5B620F-9315-4D86-8A5A-87976B865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53194"/>
            <a:ext cx="7273199" cy="19062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คำนวณต้นทุนรวม 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ของการผลิตบัณฑิตจำนวนตามคณะและหลักสูตร</a:t>
            </a:r>
          </a:p>
          <a:p>
            <a:pPr marL="0" indent="0">
              <a:buNone/>
            </a:pP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สูตรการคำนวณ</a:t>
            </a:r>
          </a:p>
          <a:p>
            <a:pPr marL="0" indent="0">
              <a:buNone/>
            </a:pP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ผลรวมของต้นทุนทั้งหมด </a:t>
            </a:r>
            <a: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ต้นทุนทางตรง</a:t>
            </a:r>
            <a: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+ 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ต้นทุนทางอ้อม</a:t>
            </a:r>
          </a:p>
          <a:p>
            <a:pPr marL="0" indent="0">
              <a:buNone/>
            </a:pP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ต้นทุนทางตรง</a:t>
            </a:r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 เงินเดือน+เงินประจำตำแหน่ง,</a:t>
            </a:r>
            <a:r>
              <a:rPr lang="th-TH" sz="1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งบพัฒนาบุคลากร, งบพัฒนานักศึกษา, งบดำเนินงานของคณะ</a:t>
            </a:r>
          </a:p>
          <a:p>
            <a:pPr marL="0" indent="0">
              <a:buNone/>
            </a:pPr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ต้นทุนทางอ้อม</a:t>
            </a:r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 ค่าเสื่อมราคา, ค่าสาธารณูปโภค, ค่าใช้จ่ายบุคลากรและงบดำเนินงานของหน่วยงานสนับสนุน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D6AE10F-1D7C-4DDF-A6DD-2AAC8C54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4F18-848D-4092-82DE-8EBE66246E7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19CDCAE6-2F60-4B59-8FF6-28B9D1F6E361}"/>
              </a:ext>
            </a:extLst>
          </p:cNvPr>
          <p:cNvSpPr txBox="1">
            <a:spLocks/>
          </p:cNvSpPr>
          <p:nvPr/>
        </p:nvSpPr>
        <p:spPr>
          <a:xfrm>
            <a:off x="107504" y="779077"/>
            <a:ext cx="5656093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ตัวอย่างการวิเคราะห์ต้นทุน</a:t>
            </a:r>
          </a:p>
        </p:txBody>
      </p:sp>
      <p:sp>
        <p:nvSpPr>
          <p:cNvPr id="7" name="ตัวแทนเนื้อหา 2">
            <a:extLst>
              <a:ext uri="{FF2B5EF4-FFF2-40B4-BE49-F238E27FC236}">
                <a16:creationId xmlns:a16="http://schemas.microsoft.com/office/drawing/2014/main" id="{EDC93756-053E-4AC0-AAF6-C2137EAD78CD}"/>
              </a:ext>
            </a:extLst>
          </p:cNvPr>
          <p:cNvSpPr txBox="1">
            <a:spLocks/>
          </p:cNvSpPr>
          <p:nvPr/>
        </p:nvSpPr>
        <p:spPr>
          <a:xfrm>
            <a:off x="467543" y="3346345"/>
            <a:ext cx="7273199" cy="14552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คำนวณต้นทุนต่อหน่วย</a:t>
            </a:r>
            <a:endParaRPr lang="th-TH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Wingdings 3" charset="2"/>
              <a:buNone/>
            </a:pP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สูตรการคำนวณ</a:t>
            </a:r>
          </a:p>
          <a:p>
            <a:pPr marL="0" indent="0">
              <a:buFont typeface="Wingdings 3" charset="2"/>
              <a:buNone/>
            </a:pP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ต้นทุนหน่วย (</a:t>
            </a:r>
            <a: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FTES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ต้นทุนรวม</a:t>
            </a:r>
          </a:p>
          <a:p>
            <a:pPr marL="0" indent="0">
              <a:buFont typeface="Wingdings 3" charset="2"/>
              <a:buNone/>
            </a:pP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                 จำนวนนักศึกษาเต็มเวลาเทียบเท่า</a:t>
            </a:r>
          </a:p>
        </p:txBody>
      </p:sp>
      <p:cxnSp>
        <p:nvCxnSpPr>
          <p:cNvPr id="9" name="ตัวเชื่อมต่อตรง 8">
            <a:extLst>
              <a:ext uri="{FF2B5EF4-FFF2-40B4-BE49-F238E27FC236}">
                <a16:creationId xmlns:a16="http://schemas.microsoft.com/office/drawing/2014/main" id="{732D7B66-51B3-4F18-8023-EDDC84230C87}"/>
              </a:ext>
            </a:extLst>
          </p:cNvPr>
          <p:cNvCxnSpPr>
            <a:cxnSpLocks/>
          </p:cNvCxnSpPr>
          <p:nvPr/>
        </p:nvCxnSpPr>
        <p:spPr>
          <a:xfrm>
            <a:off x="2339752" y="4371950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0">
            <a:extLst>
              <a:ext uri="{FF2B5EF4-FFF2-40B4-BE49-F238E27FC236}">
                <a16:creationId xmlns:a16="http://schemas.microsoft.com/office/drawing/2014/main" id="{E941DA61-5260-4654-9D67-B72182475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470"/>
            <a:ext cx="9128016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4.1 แนวทางดำเนินการสำหรับ ปีการศึกษา 2563 (ต่อ)</a:t>
            </a:r>
          </a:p>
        </p:txBody>
      </p:sp>
    </p:spTree>
    <p:extLst>
      <p:ext uri="{BB962C8B-B14F-4D97-AF65-F5344CB8AC3E}">
        <p14:creationId xmlns:p14="http://schemas.microsoft.com/office/powerpoint/2010/main" val="482242395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4F18-848D-4092-82DE-8EBE66246E7E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3"/>
          <a:stretch/>
        </p:blipFill>
        <p:spPr>
          <a:xfrm>
            <a:off x="380" y="4876013"/>
            <a:ext cx="9143244" cy="264995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8748464" y="4856261"/>
            <a:ext cx="432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4EF4F18-848D-4092-82DE-8EBE66246E7E}" type="slidenum">
              <a:rPr lang="en-US" sz="1400">
                <a:solidFill>
                  <a:schemeClr val="tx1">
                    <a:tint val="75000"/>
                  </a:schemeClr>
                </a:solidFill>
              </a:rPr>
              <a:pPr/>
              <a:t>41</a:t>
            </a:fld>
            <a:endParaRPr lang="en-US" sz="14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6" descr="D:\รูปภาพ\ภาพตกแต่ง\element-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418" y="4233477"/>
            <a:ext cx="629385" cy="6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36512" y="1466076"/>
            <a:ext cx="1679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จำนวนนักศึกษา </a:t>
            </a:r>
            <a:br>
              <a:rPr lang="en-US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ณ จุดคุ้มทุน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1" y="1504985"/>
            <a:ext cx="74991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H SarabunPSK" pitchFamily="34" charset="-34"/>
                <a:cs typeface="TH SarabunPSK" pitchFamily="34" charset="-34"/>
              </a:rPr>
              <a:t>=                                             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ต้นทุนรวมคงที่</a:t>
            </a:r>
            <a:r>
              <a:rPr lang="en-US" sz="2200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r>
              <a:rPr lang="en-US" sz="2200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r>
              <a:rPr lang="en-US" sz="2200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200" dirty="0">
                <a:latin typeface="TH SarabunPSK" pitchFamily="34" charset="-34"/>
                <a:cs typeface="TH SarabunPSK" pitchFamily="34" charset="-34"/>
              </a:rPr>
              <a:t>ค่าลงทะเบียนต่อปีการศึกษาต่อราย</a:t>
            </a:r>
            <a:r>
              <a:rPr lang="en-US" sz="2200" dirty="0">
                <a:latin typeface="TH SarabunPSK" pitchFamily="34" charset="-34"/>
                <a:cs typeface="TH SarabunPSK" pitchFamily="34" charset="-34"/>
              </a:rPr>
              <a:t>+</a:t>
            </a:r>
            <a:r>
              <a:rPr lang="th-TH" sz="2200" dirty="0">
                <a:latin typeface="TH SarabunPSK" pitchFamily="34" charset="-34"/>
                <a:cs typeface="TH SarabunPSK" pitchFamily="34" charset="-34"/>
              </a:rPr>
              <a:t>งบประมาณแผ่นดินจัดสรรเฉลี่ยรายหัว</a:t>
            </a:r>
            <a:r>
              <a:rPr lang="en-US" sz="2200" dirty="0">
                <a:latin typeface="TH SarabunPSK" pitchFamily="34" charset="-34"/>
                <a:cs typeface="TH SarabunPSK" pitchFamily="34" charset="-34"/>
              </a:rPr>
              <a:t>)  -  </a:t>
            </a:r>
            <a:r>
              <a:rPr lang="th-TH" sz="2200" dirty="0">
                <a:latin typeface="TH SarabunPSK" pitchFamily="34" charset="-34"/>
                <a:cs typeface="TH SarabunPSK" pitchFamily="34" charset="-34"/>
              </a:rPr>
              <a:t>ต้นทุนผันแปรเฉลี่ย</a:t>
            </a:r>
            <a:endParaRPr lang="en-US" sz="2200" dirty="0"/>
          </a:p>
        </p:txBody>
      </p:sp>
      <p:cxnSp>
        <p:nvCxnSpPr>
          <p:cNvPr id="16" name="ตัวเชื่อมต่อตรง 15"/>
          <p:cNvCxnSpPr/>
          <p:nvPr/>
        </p:nvCxnSpPr>
        <p:spPr>
          <a:xfrm>
            <a:off x="1547664" y="2074372"/>
            <a:ext cx="7499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0">
            <a:extLst>
              <a:ext uri="{FF2B5EF4-FFF2-40B4-BE49-F238E27FC236}">
                <a16:creationId xmlns:a16="http://schemas.microsoft.com/office/drawing/2014/main" id="{4587B758-06EC-4F2B-B8BB-E99B8801A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470"/>
            <a:ext cx="9128016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4.1 แนวทางดำเนินการสำหรับ ปีการศึกษา 2563 (ต่อ)</a:t>
            </a:r>
          </a:p>
        </p:txBody>
      </p:sp>
    </p:spTree>
    <p:extLst>
      <p:ext uri="{BB962C8B-B14F-4D97-AF65-F5344CB8AC3E}">
        <p14:creationId xmlns:p14="http://schemas.microsoft.com/office/powerpoint/2010/main" val="165724474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FF70157D-9DA4-4D00-8972-6D9E52FD2704}"/>
              </a:ext>
            </a:extLst>
          </p:cNvPr>
          <p:cNvSpPr/>
          <p:nvPr/>
        </p:nvSpPr>
        <p:spPr>
          <a:xfrm>
            <a:off x="244265" y="51470"/>
            <a:ext cx="8698066" cy="51824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แผนการดำเนินงาน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ตาราง 6">
            <a:extLst>
              <a:ext uri="{FF2B5EF4-FFF2-40B4-BE49-F238E27FC236}">
                <a16:creationId xmlns:a16="http://schemas.microsoft.com/office/drawing/2014/main" id="{60B0F6EB-A2CB-48B8-90CA-A09615A1D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708506"/>
              </p:ext>
            </p:extLst>
          </p:nvPr>
        </p:nvGraphicFramePr>
        <p:xfrm>
          <a:off x="266422" y="625822"/>
          <a:ext cx="8698066" cy="39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258">
                  <a:extLst>
                    <a:ext uri="{9D8B030D-6E8A-4147-A177-3AD203B41FA5}">
                      <a16:colId xmlns:a16="http://schemas.microsoft.com/office/drawing/2014/main" val="1706602998"/>
                    </a:ext>
                  </a:extLst>
                </a:gridCol>
                <a:gridCol w="7272808">
                  <a:extLst>
                    <a:ext uri="{9D8B030D-6E8A-4147-A177-3AD203B41FA5}">
                      <a16:colId xmlns:a16="http://schemas.microsoft.com/office/drawing/2014/main" val="12897300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วันเดือนปี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274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พ.ค. 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แต่งตั้งคณะกรรมการวิเคราะห์ต้นทุนต่อหน่วยและความคุ้มค่าของการบริหารหลักสูตร ปีการศึกษา 2563</a:t>
                      </a:r>
                    </a:p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รวบรวมข้อมูลทุติยภูมิ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932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 มิ.ย. 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ประชุมคณะกรรมการเพื่อทบทวนหลักเกณฑ์และวิธีการวิเคราะห์ต้นทุนต่อหน่วยและความคุ้มค่าของการบริหารหลักสูตร ปีการศึกษา 2563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 – 30 มิ.ย. </a:t>
                      </a:r>
                      <a:r>
                        <a:rPr lang="th-TH" sz="18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8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จัดกิจกรรมการให้ความรู้ สร้างการมีส่วนร่วมในการวิเคราะห์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ต้นทุนต่อหน่วยฯ แก่คณะ/หลักสูตร</a:t>
                      </a:r>
                    </a:p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คณะหลักสูตร วิเคราะห์ต้นทุนต่อหน่วยและความคุ้มค่าของตนเอง </a:t>
                      </a:r>
                    </a:p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วิเคราะห์ข้อมูลและจัดทำร่างรายงานการวิเคราะห์ต้นทุนต่อหน่วยและความคุ้มค่าของการบริหารหลักสูตร </a:t>
                      </a:r>
                      <a:b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ปีการศึกษา 2563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89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– 2 ก.ค. 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ประชุมพิจารณาร่างรายงานการวิเคราะห์ต้นทุนต่อหน่วยและความคุ้มค่าของการบริหารหลักสูตร ปีการศึกษา 2563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01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ก.ค. 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เสนอรายงานต่อที่ประชุม กบ.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051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 ก.ค. 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ส่งให้กับคณะ/หลักสูตร นำไปใช้ประโยชน์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291107"/>
                  </a:ext>
                </a:extLst>
              </a:tr>
            </a:tbl>
          </a:graphicData>
        </a:graphic>
      </p:graphicFrame>
      <p:pic>
        <p:nvPicPr>
          <p:cNvPr id="7" name="รูปภาพ 4">
            <a:extLst>
              <a:ext uri="{FF2B5EF4-FFF2-40B4-BE49-F238E27FC236}">
                <a16:creationId xmlns:a16="http://schemas.microsoft.com/office/drawing/2014/main" id="{8F3497CC-5811-4A74-843D-C0970FB334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3"/>
          <a:stretch/>
        </p:blipFill>
        <p:spPr>
          <a:xfrm>
            <a:off x="380" y="4876013"/>
            <a:ext cx="9143244" cy="264995"/>
          </a:xfrm>
          <a:prstGeom prst="rect">
            <a:avLst/>
          </a:prstGeo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8B5EC0E-2AFF-4B33-8C2C-97B14877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448" y="4872452"/>
            <a:ext cx="512504" cy="273844"/>
          </a:xfrm>
        </p:spPr>
        <p:txBody>
          <a:bodyPr/>
          <a:lstStyle/>
          <a:p>
            <a:fld id="{B4EF4F18-848D-4092-82DE-8EBE66246E7E}" type="slidenum">
              <a:rPr lang="en-US" smtClean="0">
                <a:solidFill>
                  <a:schemeClr val="bg1"/>
                </a:solidFill>
              </a:rPr>
              <a:pPr/>
              <a:t>42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95432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" y="0"/>
            <a:ext cx="9142864" cy="4876013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3"/>
          <a:stretch/>
        </p:blipFill>
        <p:spPr>
          <a:xfrm>
            <a:off x="380" y="4876013"/>
            <a:ext cx="9143244" cy="264995"/>
          </a:xfrm>
          <a:prstGeom prst="rect">
            <a:avLst/>
          </a:prstGeom>
        </p:spPr>
      </p:pic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7009644" y="4871589"/>
            <a:ext cx="2133600" cy="273844"/>
          </a:xfrm>
        </p:spPr>
        <p:txBody>
          <a:bodyPr/>
          <a:lstStyle/>
          <a:p>
            <a:fld id="{B4EF4F18-848D-4092-82DE-8EBE6624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142778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PSK" pitchFamily="34" charset="-34"/>
                <a:cs typeface="TH SarabunPSK" pitchFamily="34" charset="-34"/>
              </a:rPr>
              <a:t>ขอขอบคุณ</a:t>
            </a:r>
          </a:p>
        </p:txBody>
      </p:sp>
      <p:pic>
        <p:nvPicPr>
          <p:cNvPr id="7" name="Picture 25" descr="logo-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0" y="123478"/>
            <a:ext cx="87618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76096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FFEC706-195F-4006-8A0C-6F4531C24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4F18-848D-4092-82DE-8EBE66246E7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1870894-3196-483E-A4D0-082F185BB8F5}"/>
              </a:ext>
            </a:extLst>
          </p:cNvPr>
          <p:cNvSpPr/>
          <p:nvPr/>
        </p:nvSpPr>
        <p:spPr>
          <a:xfrm>
            <a:off x="7992" y="373204"/>
            <a:ext cx="9160835" cy="39834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1.2 ความเป็นมาของการจัดทำต้นทุนต่อหน่วย (ต่อ)</a:t>
            </a:r>
            <a:endParaRPr lang="th-TH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DE56A0-C2D8-43A0-B298-C4E00B24ECCE}"/>
              </a:ext>
            </a:extLst>
          </p:cNvPr>
          <p:cNvSpPr txBox="1">
            <a:spLocks/>
          </p:cNvSpPr>
          <p:nvPr/>
        </p:nvSpPr>
        <p:spPr bwMode="auto">
          <a:xfrm>
            <a:off x="7992" y="-20538"/>
            <a:ext cx="9152843" cy="3787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ctr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800" kern="1200">
                <a:solidFill>
                  <a:srgbClr val="B44818"/>
                </a:solidFill>
                <a:latin typeface="+mn-lt"/>
                <a:ea typeface="+mn-ea"/>
                <a:cs typeface="+mn-cs"/>
              </a:defRPr>
            </a:lvl1pPr>
            <a:lvl2pPr marL="871703" indent="-335270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082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515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947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ระเบียบวาระที่ 1 เรื่องที่ประธานแจ้งให้ที่ประชุมทราบ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9BC213F5-9865-4269-8CA6-BA8A1A077FF2}"/>
              </a:ext>
            </a:extLst>
          </p:cNvPr>
          <p:cNvSpPr txBox="1"/>
          <p:nvPr/>
        </p:nvSpPr>
        <p:spPr>
          <a:xfrm>
            <a:off x="83045" y="742514"/>
            <a:ext cx="666400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6700" indent="-190500" algn="thaiDist" defTabSz="9144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แผนพัฒนาคุณภาพการศึกษา ปีการศึกษา 2563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จากข้อเสนอแนะของคณะกรรมการตรวจประเมินคุณภาพการศึกษาภายใน ประจำปีการศึกษา 2562 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76A566BE-8BD4-4EE9-8F00-A6BC3E9B6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91630"/>
            <a:ext cx="7489115" cy="3600400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7A4321CE-ABD8-4F8F-81E1-004E83AA0B19}"/>
              </a:ext>
            </a:extLst>
          </p:cNvPr>
          <p:cNvSpPr/>
          <p:nvPr/>
        </p:nvSpPr>
        <p:spPr>
          <a:xfrm>
            <a:off x="2483768" y="3147814"/>
            <a:ext cx="1656184" cy="864096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176133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>
            <a:extLst>
              <a:ext uri="{FF2B5EF4-FFF2-40B4-BE49-F238E27FC236}">
                <a16:creationId xmlns:a16="http://schemas.microsoft.com/office/drawing/2014/main" id="{DDDDC463-75DA-41A8-8FA1-9D08C84861CC}"/>
              </a:ext>
            </a:extLst>
          </p:cNvPr>
          <p:cNvSpPr/>
          <p:nvPr/>
        </p:nvSpPr>
        <p:spPr>
          <a:xfrm>
            <a:off x="7992" y="589228"/>
            <a:ext cx="9160835" cy="39834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1.2 ความเป็นมาของการจัดทำต้นทุนต่อหน่วย (ต่อ)</a:t>
            </a:r>
            <a:endParaRPr lang="th-TH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664F86-5CFC-4333-8E36-27C77D9573DA}"/>
              </a:ext>
            </a:extLst>
          </p:cNvPr>
          <p:cNvSpPr txBox="1">
            <a:spLocks/>
          </p:cNvSpPr>
          <p:nvPr/>
        </p:nvSpPr>
        <p:spPr bwMode="auto">
          <a:xfrm>
            <a:off x="7992" y="0"/>
            <a:ext cx="9152843" cy="50399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ctr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800" kern="1200">
                <a:solidFill>
                  <a:srgbClr val="B44818"/>
                </a:solidFill>
                <a:latin typeface="+mn-lt"/>
                <a:ea typeface="+mn-ea"/>
                <a:cs typeface="+mn-cs"/>
              </a:defRPr>
            </a:lvl1pPr>
            <a:lvl2pPr marL="871703" indent="-335270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082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515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947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ระเบียบวาระที่ 1 เรื่องที่ประธานแจ้งให้ที่ประชุมทราบ</a:t>
            </a:r>
            <a:endParaRPr lang="en-US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7" name="ตาราง 7">
            <a:extLst>
              <a:ext uri="{FF2B5EF4-FFF2-40B4-BE49-F238E27FC236}">
                <a16:creationId xmlns:a16="http://schemas.microsoft.com/office/drawing/2014/main" id="{158318F4-666A-4407-A3BD-71C1628F4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274430"/>
              </p:ext>
            </p:extLst>
          </p:nvPr>
        </p:nvGraphicFramePr>
        <p:xfrm>
          <a:off x="344136" y="3227150"/>
          <a:ext cx="4871864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4068172333"/>
                    </a:ext>
                  </a:extLst>
                </a:gridCol>
                <a:gridCol w="2855640">
                  <a:extLst>
                    <a:ext uri="{9D8B030D-6E8A-4147-A177-3AD203B41FA5}">
                      <a16:colId xmlns:a16="http://schemas.microsoft.com/office/drawing/2014/main" val="407610163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ปฏิทินการตรวจประเมินคุณภาพการศึกษา ปีการศึกษา 2562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8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182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ระดับหลักสูตร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 มิ.ย. - 27 ส.ค. 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09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ระดับคณะ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 ส.ค. - 1 ต.ค. 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849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ระดับมหาวิทยาลัย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17-18 พ.ย. 2563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765350"/>
                  </a:ext>
                </a:extLst>
              </a:tr>
            </a:tbl>
          </a:graphicData>
        </a:graphic>
      </p:graphicFrame>
      <p:pic>
        <p:nvPicPr>
          <p:cNvPr id="8" name="รูปภาพ 4">
            <a:extLst>
              <a:ext uri="{FF2B5EF4-FFF2-40B4-BE49-F238E27FC236}">
                <a16:creationId xmlns:a16="http://schemas.microsoft.com/office/drawing/2014/main" id="{169EFADF-C0AE-400C-A476-927A3E44F6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3"/>
          <a:stretch/>
        </p:blipFill>
        <p:spPr>
          <a:xfrm>
            <a:off x="380" y="4876013"/>
            <a:ext cx="9143244" cy="264995"/>
          </a:xfrm>
          <a:prstGeom prst="rect">
            <a:avLst/>
          </a:prstGeo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4333B33-1BB5-4A4A-8759-8C57E1697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496" y="4867164"/>
            <a:ext cx="512504" cy="273844"/>
          </a:xfrm>
        </p:spPr>
        <p:txBody>
          <a:bodyPr/>
          <a:lstStyle/>
          <a:p>
            <a:fld id="{B4EF4F18-848D-4092-82DE-8EBE66246E7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57A89FD4-7FE7-4ED0-80F0-282DFA90055F}"/>
              </a:ext>
            </a:extLst>
          </p:cNvPr>
          <p:cNvSpPr txBox="1"/>
          <p:nvPr/>
        </p:nvSpPr>
        <p:spPr>
          <a:xfrm>
            <a:off x="323528" y="1003227"/>
            <a:ext cx="3129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แผนการดำเนินงานปีที่แล้ว (ปีการศึกษา 2562)</a:t>
            </a: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0DC0FA62-9C8B-484E-A58E-FB9D73526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047110"/>
              </p:ext>
            </p:extLst>
          </p:nvPr>
        </p:nvGraphicFramePr>
        <p:xfrm>
          <a:off x="323528" y="1449692"/>
          <a:ext cx="8496944" cy="160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3806707056"/>
                    </a:ext>
                  </a:extLst>
                </a:gridCol>
                <a:gridCol w="6624736">
                  <a:extLst>
                    <a:ext uri="{9D8B030D-6E8A-4147-A177-3AD203B41FA5}">
                      <a16:colId xmlns:a16="http://schemas.microsoft.com/office/drawing/2014/main" val="3968431050"/>
                    </a:ext>
                  </a:extLst>
                </a:gridCol>
              </a:tblGrid>
              <a:tr h="122743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วันเดือนปี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524287"/>
                  </a:ext>
                </a:extLst>
              </a:tr>
              <a:tr h="354730">
                <a:tc>
                  <a:txBody>
                    <a:bodyPr/>
                    <a:lstStyle/>
                    <a:p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มิ.ย. – ก.ค. 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กองนโยบายและแผนวิเคราะห์ความคุ้มค่าของการบริหารหลักสูตร และจัดทำเล่มรายงาน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075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 ก.ค. 63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ประชุมคณะกรรมการวิเคราะห์ความคุ้มค่าของการบริหารหลักสูตร 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429392"/>
                  </a:ext>
                </a:extLst>
              </a:tr>
              <a:tr h="5665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13-14 ส</a:t>
                      </a:r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</a:t>
                      </a:r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6</a:t>
                      </a:r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เสนอรายงานต่อที่ประชุม กบ</a:t>
                      </a:r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ส่งเล่มรายงานให้กับคณะ</a:t>
                      </a:r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หลักสูตร นำไปใช้ประโยชน์</a:t>
                      </a:r>
                      <a:endParaRPr lang="en-US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902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03315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รูปภาพ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3"/>
          <a:stretch/>
        </p:blipFill>
        <p:spPr>
          <a:xfrm>
            <a:off x="380" y="4876013"/>
            <a:ext cx="9143244" cy="264995"/>
          </a:xfrm>
          <a:prstGeom prst="rect">
            <a:avLst/>
          </a:prstGeom>
        </p:spPr>
      </p:pic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6902896" y="4890194"/>
            <a:ext cx="2133600" cy="273844"/>
          </a:xfrm>
        </p:spPr>
        <p:txBody>
          <a:bodyPr/>
          <a:lstStyle/>
          <a:p>
            <a:fld id="{B4EF4F18-848D-4092-82DE-8EBE66246E7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2044298"/>
            <a:ext cx="18722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1772816"/>
            <a:ext cx="1800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6" descr="D:\รูปภาพ\ภาพตกแต่ง\element-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418" y="4233477"/>
            <a:ext cx="629385" cy="6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51520" y="1473298"/>
            <a:ext cx="6984776" cy="26404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185738" algn="thaiDist">
              <a:buFont typeface="Arial" panose="020B0604020202020204" pitchFamily="34" charset="0"/>
              <a:buChar char="•"/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เพื่อศึกษาและวิเคราะห์ต้นทุนรวมการผลิตบัณฑิตรายหลักสูตรของมหาวิทยาลัยราชภัฏนครราชสีมา </a:t>
            </a:r>
            <a:b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ปีการศึกษา 2563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185738" algn="thaiDist">
              <a:buFont typeface="Arial" panose="020B0604020202020204" pitchFamily="34" charset="0"/>
              <a:buChar char="•"/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เพื่อศึกษาและวิเคราะห์ต้นทุนต่อหน่วยการผลิตบัณฑิตรายหลักสูตรของมหาวิทยาลัยราชภัฏนครราชสีมา </a:t>
            </a:r>
            <a:b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ปีการศึกษา 2563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185738" algn="thaiDist">
              <a:buFont typeface="Arial" panose="020B0604020202020204" pitchFamily="34" charset="0"/>
              <a:buChar char="•"/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เพื่อศึกษาและวิเคราะห์ความคุ้มค่าของการบริหารหลักสูตรมหาวิทยาลัยราชภัฏนครราชสีมา ปีการศึกษา 2563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185738" algn="thaiDist">
              <a:buFont typeface="Arial" panose="020B0604020202020204" pitchFamily="34" charset="0"/>
              <a:buChar char="•"/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ร้างการมีส่วนร่วมของหลักสูตรในการวิเคราะห์ต้นทุนต่อหน่วยและความคุ้มค่าของการบริหารหลักสูตร และจัดทำข้อเสนอแนะแนวทางการบริหารหลักสูตรให้เกิดความคุ้มค่า</a:t>
            </a:r>
          </a:p>
          <a:p>
            <a:pPr marL="457200" indent="-185738" algn="thaiDist">
              <a:buFont typeface="Arial" panose="020B0604020202020204" pitchFamily="34" charset="0"/>
              <a:buChar char="•"/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เพื่อเป็นข้อมูลสำหรับผู้บริหารใช้ในการประเมินผลการดำเนินงานที่ผ่านมาของหน่วยงาน และใช้ประกอบการตัดสินใจในการบริหารจัดการทรัพยากรให้เกิดประโยชน์สูงสุดในอนาคต</a:t>
            </a:r>
            <a:endParaRPr lang="th-TH" sz="1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23E16129-70F0-4BAD-94AC-2086F50997FC}"/>
              </a:ext>
            </a:extLst>
          </p:cNvPr>
          <p:cNvSpPr/>
          <p:nvPr/>
        </p:nvSpPr>
        <p:spPr>
          <a:xfrm>
            <a:off x="-1" y="642749"/>
            <a:ext cx="9160835" cy="6234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1.3 วัตถุประสงค์ของการจัดทำต้นทุนต่อหน่วย</a:t>
            </a:r>
            <a:endParaRPr lang="th-TH" sz="3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9E2C1BF-0CEF-4D8A-9941-40F4D1FBC0BD}"/>
              </a:ext>
            </a:extLst>
          </p:cNvPr>
          <p:cNvSpPr txBox="1">
            <a:spLocks/>
          </p:cNvSpPr>
          <p:nvPr/>
        </p:nvSpPr>
        <p:spPr bwMode="auto">
          <a:xfrm>
            <a:off x="7992" y="0"/>
            <a:ext cx="9152843" cy="50399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ctr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800" kern="1200">
                <a:solidFill>
                  <a:srgbClr val="B44818"/>
                </a:solidFill>
                <a:latin typeface="+mn-lt"/>
                <a:ea typeface="+mn-ea"/>
                <a:cs typeface="+mn-cs"/>
              </a:defRPr>
            </a:lvl1pPr>
            <a:lvl2pPr marL="871703" indent="-335270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082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515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947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ระเบียบวาระที่ 1 เรื่องที่ประธานแจ้งให้ที่ประชุมทราบ</a:t>
            </a:r>
            <a:endParaRPr lang="en-US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763869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รูปภาพ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3"/>
          <a:stretch/>
        </p:blipFill>
        <p:spPr>
          <a:xfrm>
            <a:off x="380" y="4876013"/>
            <a:ext cx="9143244" cy="264995"/>
          </a:xfrm>
          <a:prstGeom prst="rect">
            <a:avLst/>
          </a:prstGeom>
        </p:spPr>
      </p:pic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6902896" y="4890194"/>
            <a:ext cx="2133600" cy="273844"/>
          </a:xfrm>
        </p:spPr>
        <p:txBody>
          <a:bodyPr/>
          <a:lstStyle/>
          <a:p>
            <a:fld id="{B4EF4F18-848D-4092-82DE-8EBE66246E7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992" y="605514"/>
            <a:ext cx="9110811" cy="8141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1.4 การวิเคราะห์ต้นทุนต่อหน่วย</a:t>
            </a:r>
            <a:endParaRPr lang="en-US" sz="4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2044298"/>
            <a:ext cx="18722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6" descr="D:\รูปภาพ\ภาพตกแต่ง\element-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418" y="4233477"/>
            <a:ext cx="629385" cy="6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DF344D6-0A74-4FFD-90CE-B048B62009D1}"/>
              </a:ext>
            </a:extLst>
          </p:cNvPr>
          <p:cNvGrpSpPr/>
          <p:nvPr/>
        </p:nvGrpSpPr>
        <p:grpSpPr>
          <a:xfrm>
            <a:off x="675007" y="2561113"/>
            <a:ext cx="7721976" cy="1619250"/>
            <a:chOff x="559416" y="2804020"/>
            <a:chExt cx="7721976" cy="16192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89AA61B-FC14-4644-97B7-E574AF6B4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4417" y="2804020"/>
              <a:ext cx="2466975" cy="16192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FA3A144-6C46-491D-BC07-EE78F88EA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24" y="2804020"/>
              <a:ext cx="2819400" cy="16192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7197734-91CC-496C-94D1-8931BF4BB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416" y="2804020"/>
              <a:ext cx="2431305" cy="1600047"/>
            </a:xfrm>
            <a:prstGeom prst="rect">
              <a:avLst/>
            </a:prstGeom>
          </p:spPr>
        </p:pic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308D294-65FC-418B-B7BF-D4DCD675FA61}"/>
              </a:ext>
            </a:extLst>
          </p:cNvPr>
          <p:cNvSpPr txBox="1">
            <a:spLocks/>
          </p:cNvSpPr>
          <p:nvPr/>
        </p:nvSpPr>
        <p:spPr bwMode="auto">
          <a:xfrm>
            <a:off x="7992" y="0"/>
            <a:ext cx="9152843" cy="50399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ctr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800" kern="1200">
                <a:solidFill>
                  <a:srgbClr val="B44818"/>
                </a:solidFill>
                <a:latin typeface="+mn-lt"/>
                <a:ea typeface="+mn-ea"/>
                <a:cs typeface="+mn-cs"/>
              </a:defRPr>
            </a:lvl1pPr>
            <a:lvl2pPr marL="871703" indent="-335270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082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515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947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ระเบียบวาระที่ 1 เรื่องที่ประธานแจ้งให้ที่ประชุมทราบ</a:t>
            </a:r>
            <a:endParaRPr lang="en-US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264801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รูปภาพ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3"/>
          <a:stretch/>
        </p:blipFill>
        <p:spPr>
          <a:xfrm>
            <a:off x="380" y="4876013"/>
            <a:ext cx="9143244" cy="264995"/>
          </a:xfrm>
          <a:prstGeom prst="rect">
            <a:avLst/>
          </a:prstGeom>
        </p:spPr>
      </p:pic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6902896" y="4890194"/>
            <a:ext cx="2133600" cy="273844"/>
          </a:xfrm>
        </p:spPr>
        <p:txBody>
          <a:bodyPr/>
          <a:lstStyle/>
          <a:p>
            <a:fld id="{B4EF4F18-848D-4092-82DE-8EBE66246E7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2044298"/>
            <a:ext cx="18722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1520" y="1007318"/>
            <a:ext cx="8496300" cy="4012704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>
            <a:lvl1pPr marL="0" indent="0" algn="ctr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kern="1200">
                <a:solidFill>
                  <a:srgbClr val="B44818"/>
                </a:solidFill>
                <a:latin typeface="+mn-lt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หมายถึง ทรัพยากรหรืองบประมาณ (</a:t>
            </a:r>
            <a:r>
              <a:rPr lang="en-US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Inputs)</a:t>
            </a: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ได้แก่ บุคลากร วัสดุ ครุภัณฑ์ เครื่องมือ/อุปกรณ์ ที่ดินสิ่งก่อสร้างต่างๆ ที่นำมาใช้ในกระบวนการ             หรือบริการเพื่อนำส่งไปยังผู้ใช้บริการ </a:t>
            </a:r>
          </a:p>
          <a:p>
            <a:pPr algn="l"/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79512" y="123478"/>
            <a:ext cx="2015902" cy="72008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800" kern="1200">
                <a:solidFill>
                  <a:srgbClr val="B44818"/>
                </a:solidFill>
                <a:latin typeface="+mn-lt"/>
                <a:ea typeface="+mn-ea"/>
                <a:cs typeface="+mn-cs"/>
              </a:defRPr>
            </a:lvl1pPr>
            <a:lvl2pPr marL="871703" indent="-335270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082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515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947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ต้นทุน (</a:t>
            </a:r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Cost</a:t>
            </a: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pic>
        <p:nvPicPr>
          <p:cNvPr id="26" name="Picture 2" descr="D:\รูปภาพ\450_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77064"/>
            <a:ext cx="3456384" cy="214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D:\รูปภาพ\ภาพตกแต่ง\element-0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418" y="4233477"/>
            <a:ext cx="629385" cy="6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06752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เหลี่ยมเพชร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DocID Value="https://cws.connectedpdf.com/cDocID/DC3369A5933BE1ED91AB0F959C677C90~85916ABCC26711E688694D8FB04C21F7AFF438C6A31E31B6-9450BC7C040F5B1B-A4AE77B9227F8D4F8E0B8600"/>
</file>

<file path=customXml/item2.xml><?xml version="1.0" encoding="utf-8"?>
<VersionID Value="https://cws.connectedpdf.com/cVersionID/DC3369A5933BE1ED91AB0F959C677C90~8593CC1CC26711E688694D8FB04C21F7AFF404A511A9339F-609351E5102AF99B-C77DD9F12A7CB227FC388600"/>
</file>

<file path=customXml/itemProps1.xml><?xml version="1.0" encoding="utf-8"?>
<ds:datastoreItem xmlns:ds="http://schemas.openxmlformats.org/officeDocument/2006/customXml" ds:itemID="{51F34097-E830-4503-A9D1-4A5950C44089}">
  <ds:schemaRefs/>
</ds:datastoreItem>
</file>

<file path=customXml/itemProps2.xml><?xml version="1.0" encoding="utf-8"?>
<ds:datastoreItem xmlns:ds="http://schemas.openxmlformats.org/officeDocument/2006/customXml" ds:itemID="{DA51E0D8-E49B-46FC-B1FE-B619E788D35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2265</TotalTime>
  <Words>3951</Words>
  <Application>Microsoft Office PowerPoint</Application>
  <PresentationFormat>นำเสนอทางหน้าจอ (16:9)</PresentationFormat>
  <Paragraphs>765</Paragraphs>
  <Slides>43</Slides>
  <Notes>18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43</vt:i4>
      </vt:variant>
    </vt:vector>
  </HeadingPairs>
  <TitlesOfParts>
    <vt:vector size="52" baseType="lpstr">
      <vt:lpstr>Arial</vt:lpstr>
      <vt:lpstr>Calibri</vt:lpstr>
      <vt:lpstr>Cordia New</vt:lpstr>
      <vt:lpstr>TH SarabunPSK</vt:lpstr>
      <vt:lpstr>Times New Roman</vt:lpstr>
      <vt:lpstr>Trebuchet MS</vt:lpstr>
      <vt:lpstr>Wingdings</vt:lpstr>
      <vt:lpstr>Wingdings 3</vt:lpstr>
      <vt:lpstr>เหลี่ยมเพชร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ผลผลิตของมหาวิทยาลัย ราชภัฏนครราชสีมา ปีงบ 63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1.5 ทบทวนผลการวิเคราะห์ต้นทุนต่อหน่วย  และความคุ้มค่าของการบริหารหลักสูตร ปีการศึกษา 2562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4.1 แนวทางดำเนินการสำหรับ ปีการศึกษา 2563 (ต่อ)</vt:lpstr>
      <vt:lpstr>4.1 แนวทางดำเนินการสำหรับ ปีการศึกษา 2563 (ต่อ)</vt:lpstr>
      <vt:lpstr>4.1 แนวทางดำเนินการสำหรับ ปีการศึกษา 2563 (ต่อ)</vt:lpstr>
      <vt:lpstr>4.1 แนวทางดำเนินการสำหรับ ปีการศึกษา 2563 (ต่อ) </vt:lpstr>
      <vt:lpstr>4.1 แนวทางดำเนินการสำหรับ ปีการศึกษา 2563 (ต่อ)</vt:lpstr>
      <vt:lpstr>4.1 แนวทางดำเนินการสำหรับ ปีการศึกษา 2563 (ต่อ)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มหาวิทยาลัยราชภัฏนครราชสีมา Nakhon Ratchasima Rajabhat University</dc:title>
  <dc:creator>nine</dc:creator>
  <cp:lastModifiedBy>Onwaree  Pratoomsri</cp:lastModifiedBy>
  <cp:revision>2362</cp:revision>
  <cp:lastPrinted>2021-06-14T08:52:38Z</cp:lastPrinted>
  <dcterms:created xsi:type="dcterms:W3CDTF">2016-11-14T04:15:35Z</dcterms:created>
  <dcterms:modified xsi:type="dcterms:W3CDTF">2021-06-15T01:32:31Z</dcterms:modified>
</cp:coreProperties>
</file>